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22_8F2191EB.xml" ContentType="application/vnd.ms-powerpoint.comments+xml"/>
  <Override PartName="/ppt/comments/modernComment_7FFFED97_6E355699.xml" ContentType="application/vnd.ms-powerpoint.comments+xml"/>
  <Override PartName="/ppt/notesSlides/notesSlide1.xml" ContentType="application/vnd.openxmlformats-officedocument.presentationml.notesSlide+xml"/>
  <Override PartName="/ppt/comments/modernComment_7FFFED98_AA9A4CFB.xml" ContentType="application/vnd.ms-powerpoint.comments+xml"/>
  <Override PartName="/ppt/comments/modernComment_127_916698AB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72" r:id="rId5"/>
    <p:sldMasterId id="2147483809" r:id="rId6"/>
    <p:sldMasterId id="2147483839" r:id="rId7"/>
  </p:sldMasterIdLst>
  <p:notesMasterIdLst>
    <p:notesMasterId r:id="rId26"/>
  </p:notesMasterIdLst>
  <p:sldIdLst>
    <p:sldId id="290" r:id="rId8"/>
    <p:sldId id="2147478935" r:id="rId9"/>
    <p:sldId id="2147478936" r:id="rId10"/>
    <p:sldId id="295" r:id="rId11"/>
    <p:sldId id="287" r:id="rId12"/>
    <p:sldId id="261" r:id="rId13"/>
    <p:sldId id="266" r:id="rId14"/>
    <p:sldId id="263" r:id="rId15"/>
    <p:sldId id="265" r:id="rId16"/>
    <p:sldId id="264" r:id="rId17"/>
    <p:sldId id="269" r:id="rId18"/>
    <p:sldId id="268" r:id="rId19"/>
    <p:sldId id="2147478958" r:id="rId20"/>
    <p:sldId id="2147474097" r:id="rId21"/>
    <p:sldId id="2147478956" r:id="rId22"/>
    <p:sldId id="327" r:id="rId23"/>
    <p:sldId id="301" r:id="rId24"/>
    <p:sldId id="278" r:id="rId2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510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356E25-10A2-BE1C-F14F-B03B89C0FA29}" name="Pauline Garde" initials="PG" userId="S::pauline.garde@alliance-allice.com::6d4e9926-7f3e-4799-bea4-f1499e9864cb" providerId="AD"/>
  <p188:author id="{17CD5138-FF3A-8D2D-32C0-EF36F15369AF}" name="Ilyas GAIN-NACHI" initials="IG" userId="S::ilyas.gain-nachi@alliance-allice.com::931ccf76-5343-44d5-9dd8-a407b0c3a876" providerId="AD"/>
  <p188:author id="{8DF9DF89-25C2-94A4-65B5-B249E123E749}" name="Joseph Bourgine" initials="JB" userId="S::joseph.bourgine@alliance-allice.com::b265effb-d80d-454e-8305-9a2fdb1e220c" providerId="AD"/>
  <p188:author id="{7406BEAB-CD26-35C9-694E-37E3E6558B04}" name="Lucille Payet" initials="LP" userId="S::lucille.payet@alliance-allice.com::f41494c5-40fb-4a94-9157-d584fecd0b0d" providerId="AD"/>
  <p188:author id="{49CC9EAE-D231-08E2-28B9-BF4706D11858}" name="Elieta Carlu" initials="EC" userId="S::elieta.carlu@alliance-allice.com::2c7f21d0-f7ee-43e9-8fbb-a2e2976795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eta Carlu" initials="ECA17961" lastIdx="17" clrIdx="0"/>
  <p:cmAuthor id="1" name="Garde" initials="PGA" lastIdx="2" clrIdx="1"/>
  <p:cmAuthor id="2" name="Joseph BOURGINE" initials="JBo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C063F-BDAE-411D-8475-FA5DF28F53BA}" v="26" dt="2024-12-03T13:07:22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44" autoAdjust="0"/>
  </p:normalViewPr>
  <p:slideViewPr>
    <p:cSldViewPr snapToGrid="0">
      <p:cViewPr varScale="1">
        <p:scale>
          <a:sx n="94" d="100"/>
          <a:sy n="94" d="100"/>
        </p:scale>
        <p:origin x="1138" y="53"/>
      </p:cViewPr>
      <p:guideLst>
        <p:guide orient="horz" pos="1121"/>
        <p:guide pos="51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modernComment_122_8F2191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611B96-6066-4F74-A74C-A3D7AEC4E6C8}" authorId="{7406BEAB-CD26-35C9-694E-37E3E6558B04}" created="2024-11-20T21:52:38.027">
    <pc:sldMkLst xmlns:pc="http://schemas.microsoft.com/office/powerpoint/2013/main/command">
      <pc:docMk/>
      <pc:sldMk cId="2401341931" sldId="290"/>
    </pc:sldMkLst>
    <p188:txBody>
      <a:bodyPr/>
      <a:lstStyle/>
      <a:p>
        <a:r>
          <a:rPr lang="fr-FR"/>
          <a:t>LPa</a:t>
        </a:r>
      </a:p>
    </p188:txBody>
  </p188:cm>
</p188:cmLst>
</file>

<file path=ppt/comments/modernComment_127_916698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7A980D-4A8C-4E2C-B5FA-4329BDB52EBD}" authorId="{7406BEAB-CD26-35C9-694E-37E3E6558B04}" created="2024-11-20T21:53:48.458">
    <pc:sldMkLst xmlns:pc="http://schemas.microsoft.com/office/powerpoint/2013/main/command">
      <pc:docMk/>
      <pc:sldMk cId="2439420075" sldId="295"/>
    </pc:sldMkLst>
    <p188:txBody>
      <a:bodyPr/>
      <a:lstStyle/>
      <a:p>
        <a:r>
          <a:rPr lang="fr-FR"/>
          <a:t>CDe</a:t>
        </a:r>
      </a:p>
    </p188:txBody>
  </p188:cm>
</p188:cmLst>
</file>

<file path=ppt/comments/modernComment_7FFFED97_6E3556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EC3C4E-0CE8-4E44-A8A7-0360FBA3F052}" authorId="{7406BEAB-CD26-35C9-694E-37E3E6558B04}" created="2024-11-20T21:52:57.048">
    <pc:sldMkLst xmlns:pc="http://schemas.microsoft.com/office/powerpoint/2013/main/command">
      <pc:docMk/>
      <pc:sldMk cId="1074339225" sldId="261"/>
    </pc:sldMkLst>
    <p188:txBody>
      <a:bodyPr/>
      <a:lstStyle/>
      <a:p>
        <a:r>
          <a:rPr lang="fr-FR"/>
          <a:t>LPa</a:t>
        </a:r>
      </a:p>
    </p188:txBody>
  </p188:cm>
</p188:cmLst>
</file>

<file path=ppt/comments/modernComment_7FFFED98_AA9A4C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E9303F-C851-4EBF-A0CF-EE092542AED4}" authorId="{7406BEAB-CD26-35C9-694E-37E3E6558B04}" created="2024-11-20T21:53:16.074">
    <pc:sldMkLst xmlns:pc="http://schemas.microsoft.com/office/powerpoint/2013/main/command">
      <pc:docMk/>
      <pc:sldMk cId="2862238971" sldId="264"/>
    </pc:sldMkLst>
    <p188:txBody>
      <a:bodyPr/>
      <a:lstStyle/>
      <a:p>
        <a:r>
          <a:rPr lang="fr-FR"/>
          <a:t>LPa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5942-BECA-4D2F-BE4D-56212EAD466C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32C5B-1977-4BFB-A56E-B4A77017E3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78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32C5B-1977-4BFB-A56E-B4A77017E3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61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7724-E2C7-25C1-25C3-0C7BD2A5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657BD9-51AA-90E8-A280-4CD2899C0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D660B7-1A1A-A63D-0059-E1C716990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94 adhérents</a:t>
            </a:r>
          </a:p>
          <a:p>
            <a:r>
              <a:rPr lang="fr-FR"/>
              <a:t>+ 13 nouveaux adhérents depuis dernier CP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B4D76B-9961-BBCC-69F7-E73CE5FF9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32C5B-1977-4BFB-A56E-B4A77017E3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66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0AE6-8764-9D83-A5CA-E2CD6FE94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01AF1F-B86A-70C1-1C03-2E548AF28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E28614-A9F7-D363-1C77-844EF12D2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F6B48B-AC78-9F91-6C6F-B9B1BA2BE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32C5B-1977-4BFB-A56E-B4A77017E3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87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32C5B-1977-4BFB-A56E-B4A77017E3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4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E10A23E-B975-C28F-0B37-FBA868B5526E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tx1">
              <a:alpha val="652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A black and white gradient&#10;&#10;Description automatically generated">
            <a:extLst>
              <a:ext uri="{FF2B5EF4-FFF2-40B4-BE49-F238E27FC236}">
                <a16:creationId xmlns:a16="http://schemas.microsoft.com/office/drawing/2014/main" id="{08D594DC-53AA-E642-7489-91AD7F443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23" r="4623" b="8490"/>
          <a:stretch/>
        </p:blipFill>
        <p:spPr>
          <a:xfrm>
            <a:off x="0" y="2526301"/>
            <a:ext cx="9144000" cy="2617199"/>
          </a:xfrm>
          <a:prstGeom prst="rect">
            <a:avLst/>
          </a:prstGeom>
        </p:spPr>
      </p:pic>
      <p:pic>
        <p:nvPicPr>
          <p:cNvPr id="14" name="Picture 13" descr="A black and white hexagons&#10;&#10;Description automatically generated">
            <a:extLst>
              <a:ext uri="{FF2B5EF4-FFF2-40B4-BE49-F238E27FC236}">
                <a16:creationId xmlns:a16="http://schemas.microsoft.com/office/drawing/2014/main" id="{1C9FE52E-8683-1FA2-E8BD-1EC7D65A9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23" r="4623" b="8490"/>
          <a:stretch/>
        </p:blipFill>
        <p:spPr>
          <a:xfrm>
            <a:off x="0" y="2526301"/>
            <a:ext cx="9144000" cy="261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2" y="1189823"/>
            <a:ext cx="8595356" cy="1060827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3" y="2319707"/>
            <a:ext cx="8595355" cy="677595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6509147" algn="l"/>
              </a:tabLst>
              <a:defRPr sz="900" b="0" i="0">
                <a:solidFill>
                  <a:schemeClr val="bg1">
                    <a:alpha val="50000"/>
                  </a:schemeClr>
                </a:solidFill>
                <a:latin typeface="Roc Grotesk ExtraWide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i="0" dirty="0">
                <a:solidFill>
                  <a:schemeClr val="accent5"/>
                </a:solidFill>
                <a:latin typeface="Roc Grotesk ExtraWide" pitchFamily="2" charset="77"/>
              </a:rPr>
              <a:t>ARMSTRONG</a:t>
            </a:r>
            <a:r>
              <a:rPr lang="en-US" sz="675" dirty="0">
                <a:solidFill>
                  <a:schemeClr val="accent5"/>
                </a:solidFill>
              </a:rPr>
              <a:t>INTERNATIONAL.COM</a:t>
            </a:r>
          </a:p>
        </p:txBody>
      </p:sp>
    </p:spTree>
    <p:extLst>
      <p:ext uri="{BB962C8B-B14F-4D97-AF65-F5344CB8AC3E}">
        <p14:creationId xmlns:p14="http://schemas.microsoft.com/office/powerpoint/2010/main" val="208499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C860-C080-C440-8A6D-9929568EBBEF}" type="datetime1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7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FD71702-EC3A-AF86-1163-2DE745B70CF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418250" y="1"/>
            <a:ext cx="2725750" cy="51434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3" y="273844"/>
            <a:ext cx="5840728" cy="99417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3" y="1369219"/>
            <a:ext cx="5840728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D0E0-CD8A-EF42-81BA-7BAD31E92E57}" type="datetime1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30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3" y="1084811"/>
            <a:ext cx="4240528" cy="35479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84811"/>
            <a:ext cx="4240528" cy="35479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858C-734E-2847-8B13-BF7689683AF9}" type="datetime1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96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9E72-2926-A24B-A6C5-F1255FB2FCF1}" type="datetime1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CCD182-50F8-730F-4E96-D47A3E4E164C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3191608" y="1259497"/>
            <a:ext cx="5952392" cy="3215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6BB96A6-981A-0469-D5AF-EAB583DF9AF0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0" y="1259496"/>
            <a:ext cx="3028950" cy="3215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805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3" y="342900"/>
            <a:ext cx="330469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982286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3" y="1635369"/>
            <a:ext cx="3304697" cy="2766372"/>
          </a:xfrm>
        </p:spPr>
        <p:txBody>
          <a:bodyPr anchor="t"/>
          <a:lstStyle>
            <a:lvl1pPr marL="0" indent="0">
              <a:buNone/>
              <a:defRPr sz="1200" b="0" i="0">
                <a:latin typeface="Roc Grotesk Ligh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9C1F-C84F-0D4E-8472-4081037F0AF6}" type="datetime1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2" y="342900"/>
            <a:ext cx="330469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"/>
            <a:ext cx="525661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4C2AD-0926-9349-958D-8ACFCAE0B0DE}" type="datetime1">
              <a:rPr lang="en-US" smtClean="0"/>
              <a:t>3/24/2025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F577F88-121D-EC22-1DD1-6BA2E5D1D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3" y="1635369"/>
            <a:ext cx="3304697" cy="2766372"/>
          </a:xfrm>
        </p:spPr>
        <p:txBody>
          <a:bodyPr anchor="t"/>
          <a:lstStyle>
            <a:lvl1pPr marL="0" indent="0">
              <a:buNone/>
              <a:defRPr sz="1200" b="0" i="0">
                <a:latin typeface="Roc Grotesk Ligh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3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317-DA84-EB4A-A604-7973F569FBA8}" type="datetime1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3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9C6C-7413-2345-B8B8-16A74D6894FA}" type="datetime1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9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CC536-B393-4CBF-9810-87C6237CD776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71A54-60E1-434C-A3AA-33DA0561B3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368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B9DE6-CBE0-4E41-B305-196B8F3E170C}" type="datetimeFigureOut">
              <a:rPr lang="fr-FR"/>
              <a:pPr>
                <a:defRPr/>
              </a:pPr>
              <a:t>24/03/2025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973F7-C91D-4D5D-8F95-414DA9D539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A573EC-1E82-5DF6-C5FE-066AAAEE4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737013"/>
            <a:ext cx="3888432" cy="287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D7D13-A082-3EEA-2BA9-521521AEAD9B}"/>
              </a:ext>
            </a:extLst>
          </p:cNvPr>
          <p:cNvSpPr txBox="1"/>
          <p:nvPr userDrawn="1"/>
        </p:nvSpPr>
        <p:spPr>
          <a:xfrm>
            <a:off x="179512" y="4638394"/>
            <a:ext cx="22579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Alliance Allice</a:t>
            </a:r>
          </a:p>
          <a:p>
            <a:pPr algn="ctr"/>
            <a:r>
              <a:rPr lang="en-GB" sz="13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 Novembre 2024</a:t>
            </a:r>
          </a:p>
        </p:txBody>
      </p:sp>
    </p:spTree>
    <p:extLst>
      <p:ext uri="{BB962C8B-B14F-4D97-AF65-F5344CB8AC3E}">
        <p14:creationId xmlns:p14="http://schemas.microsoft.com/office/powerpoint/2010/main" val="177303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5F1A4BA-9DE3-FDA5-6B11-A5B9D7497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9144001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2" y="1116624"/>
            <a:ext cx="8595356" cy="1709119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3" y="2894799"/>
            <a:ext cx="8595355" cy="92985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 b="0" i="0">
                <a:solidFill>
                  <a:schemeClr val="bg1">
                    <a:alpha val="50155"/>
                  </a:schemeClr>
                </a:solidFill>
                <a:latin typeface="Roc Grotesk ExtraWide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i="0" dirty="0">
                <a:solidFill>
                  <a:schemeClr val="accent5"/>
                </a:solidFill>
                <a:latin typeface="Roc Grotesk ExtraWide" pitchFamily="2" charset="77"/>
              </a:rPr>
              <a:t>ARMSTRONG</a:t>
            </a:r>
            <a:r>
              <a:rPr lang="en-US" sz="675" dirty="0">
                <a:solidFill>
                  <a:schemeClr val="accent5"/>
                </a:solidFill>
              </a:rPr>
              <a:t>INTERNATIONAL.COM</a:t>
            </a:r>
          </a:p>
        </p:txBody>
      </p:sp>
    </p:spTree>
    <p:extLst>
      <p:ext uri="{BB962C8B-B14F-4D97-AF65-F5344CB8AC3E}">
        <p14:creationId xmlns:p14="http://schemas.microsoft.com/office/powerpoint/2010/main" val="233192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A9227-61CE-45DE-ACD8-DFD095EA84C5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29B3E-2F63-45DF-B3EF-691ED2AE71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85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FE9F-A601-4E7F-9875-61D94ABC03C9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FAFF9-DBE6-41F9-9A94-7559DB6752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182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D7D3-6C90-4D44-91C1-8ABEF24A5109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AFAB-EA99-455C-B297-678E49790A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82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A1089-68AC-4900-9088-42AE2ED7883D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D1040-D5C0-4189-94D4-F777448F54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434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1A44-3F9E-4627-8CD9-7BD3722A8482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503B-CC4B-479C-923E-2C746F92AA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716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78363-6221-4F99-AD50-7D2129DDD9D1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CFCB-52A8-4240-A573-6FBAFCC838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49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88DE-C486-4BFC-9AF1-994A569D13B3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BC2D-1D03-4038-B996-B34A80C2FC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063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B811-5FCA-44A6-A808-6280DADD1A83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BD34D-E0AE-4418-8795-1F0396FB91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764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C0ED-FAAD-44A8-A245-7FC62AE17FF8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27600-157A-4852-901F-7572D3F011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308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5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 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hexagons&#10;&#10;Description automatically generated">
            <a:extLst>
              <a:ext uri="{FF2B5EF4-FFF2-40B4-BE49-F238E27FC236}">
                <a16:creationId xmlns:a16="http://schemas.microsoft.com/office/drawing/2014/main" id="{DBFF0FF8-CDBF-1000-5675-E5D0D9995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2" y="1116624"/>
            <a:ext cx="8595356" cy="1709119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3" y="2894799"/>
            <a:ext cx="8595355" cy="929855"/>
          </a:xfrm>
        </p:spPr>
        <p:txBody>
          <a:bodyPr anchor="t">
            <a:normAutofit/>
          </a:bodyPr>
          <a:lstStyle>
            <a:lvl1pPr marL="0" indent="0" algn="ctr">
              <a:buNone/>
              <a:defRPr sz="900" b="0" i="0">
                <a:solidFill>
                  <a:schemeClr val="accent4">
                    <a:alpha val="75000"/>
                  </a:schemeClr>
                </a:solidFill>
                <a:latin typeface="Roc Grotesk ExtraWide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3028950" y="4767263"/>
            <a:ext cx="308610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i="0" dirty="0">
                <a:solidFill>
                  <a:schemeClr val="accent5"/>
                </a:solidFill>
                <a:latin typeface="Roc Grotesk ExtraWide" pitchFamily="2" charset="77"/>
              </a:rPr>
              <a:t>ARMSTRONG</a:t>
            </a:r>
            <a:r>
              <a:rPr lang="en-US" sz="675" dirty="0">
                <a:solidFill>
                  <a:schemeClr val="accent5"/>
                </a:solidFill>
              </a:rPr>
              <a:t>INTERNATIONAL.COM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2587A-1EF7-A392-DFBF-E019FD7F2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35152" y="149146"/>
            <a:ext cx="1298633" cy="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2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78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ère diapositive de 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95536" y="1131590"/>
            <a:ext cx="3672408" cy="1512168"/>
          </a:xfrm>
        </p:spPr>
        <p:txBody>
          <a:bodyPr anchor="ctr">
            <a:noAutofit/>
          </a:bodyPr>
          <a:lstStyle>
            <a:lvl1pPr algn="ctr">
              <a:defRPr sz="2400" b="1" cap="sm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Entrez le titre de la présentation ici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91830"/>
            <a:ext cx="3672408" cy="64807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Entrez votre sous-titre (optionnel)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r-FR"/>
              <a:t>30/11/2023</a:t>
            </a:r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D1611296-AD17-C44F-8A3D-A9C87E884B37}"/>
              </a:ext>
            </a:extLst>
          </p:cNvPr>
          <p:cNvCxnSpPr>
            <a:cxnSpLocks/>
          </p:cNvCxnSpPr>
          <p:nvPr userDrawn="1"/>
        </p:nvCxnSpPr>
        <p:spPr>
          <a:xfrm>
            <a:off x="946212" y="3006682"/>
            <a:ext cx="2592288" cy="0"/>
          </a:xfrm>
          <a:prstGeom prst="line">
            <a:avLst/>
          </a:prstGeom>
          <a:ln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993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873260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081001" y="1131590"/>
            <a:ext cx="3672408" cy="1512168"/>
          </a:xfrm>
        </p:spPr>
        <p:txBody>
          <a:bodyPr anchor="ctr">
            <a:noAutofit/>
          </a:bodyPr>
          <a:lstStyle>
            <a:lvl1pPr algn="ctr">
              <a:defRPr sz="2400" b="1" cap="sm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Entrez le titre de la présentation ici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081001" y="3291830"/>
            <a:ext cx="3672408" cy="64807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Entrez votre sous-titre (optionnel)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r-FR"/>
              <a:t>30/11/2023</a:t>
            </a:r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D1611296-AD17-C44F-8A3D-A9C87E884B37}"/>
              </a:ext>
            </a:extLst>
          </p:cNvPr>
          <p:cNvCxnSpPr>
            <a:cxnSpLocks/>
          </p:cNvCxnSpPr>
          <p:nvPr userDrawn="1"/>
        </p:nvCxnSpPr>
        <p:spPr>
          <a:xfrm>
            <a:off x="5513049" y="3075806"/>
            <a:ext cx="2592288" cy="0"/>
          </a:xfrm>
          <a:prstGeom prst="line">
            <a:avLst/>
          </a:prstGeom>
          <a:ln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706" y="1493520"/>
            <a:ext cx="215646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04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1272166"/>
            <a:ext cx="3919308" cy="3545775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1800" b="1" baseline="0">
                <a:solidFill>
                  <a:schemeClr val="accent2"/>
                </a:solidFill>
              </a:defRPr>
            </a:lvl1pPr>
            <a:lvl2pPr marL="7429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400">
                <a:solidFill>
                  <a:schemeClr val="accent2"/>
                </a:solidFill>
              </a:defRPr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Cliquer pour ajouter un sommaire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72166"/>
            <a:ext cx="4041775" cy="335917"/>
          </a:xfrm>
        </p:spPr>
        <p:txBody>
          <a:bodyPr anchor="t">
            <a:noAutofit/>
          </a:bodyPr>
          <a:lstStyle>
            <a:lvl1pPr marL="0" indent="0">
              <a:buNone/>
              <a:defRPr sz="1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Insérer noms et photos des intervenants ci-dessous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4645025" y="2579688"/>
            <a:ext cx="1238250" cy="403148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Nom</a:t>
            </a:r>
            <a:br>
              <a:rPr lang="fr-FR"/>
            </a:br>
            <a:r>
              <a:rPr lang="fr-FR"/>
              <a:t>Société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4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63501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15752"/>
            <a:ext cx="7772400" cy="1021556"/>
          </a:xfrm>
        </p:spPr>
        <p:txBody>
          <a:bodyPr anchor="t"/>
          <a:lstStyle>
            <a:lvl1pPr algn="l">
              <a:defRPr sz="4000" b="1" cap="none">
                <a:solidFill>
                  <a:schemeClr val="accent3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45804"/>
            <a:ext cx="7772400" cy="1125140"/>
          </a:xfrm>
        </p:spPr>
        <p:txBody>
          <a:bodyPr anchor="t">
            <a:noAutofit/>
          </a:bodyPr>
          <a:lstStyle>
            <a:lvl1pPr marL="0" indent="0">
              <a:buNone/>
              <a:defRPr lang="fr-FR" sz="2400" b="1" kern="1200" cap="none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1072923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72166"/>
            <a:ext cx="4038600" cy="3545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272166"/>
            <a:ext cx="4041775" cy="3545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500004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ntenus avec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4051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26642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34051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26642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2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616764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791654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271167"/>
            <a:ext cx="8229600" cy="46048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6091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32347D85-5B9D-3485-021F-A4AD59000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9144001" cy="514350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2497452" y="4767263"/>
            <a:ext cx="414909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dirty="0">
                <a:solidFill>
                  <a:schemeClr val="accent1"/>
                </a:solidFill>
                <a:latin typeface="Roc Grotesk ExtraWide" pitchFamily="2" charset="77"/>
              </a:rPr>
              <a:t>THE AMERICAS | ASIA | EUROPE, MIDDLE EAST,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75776-5907-8B52-3726-A21F2D01F512}"/>
              </a:ext>
            </a:extLst>
          </p:cNvPr>
          <p:cNvSpPr txBox="1"/>
          <p:nvPr userDrawn="1"/>
        </p:nvSpPr>
        <p:spPr>
          <a:xfrm>
            <a:off x="1265407" y="2164339"/>
            <a:ext cx="661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Armstrong provides intelligent system solutions that improve thermal utility performance, lower energy consumption, and reduce environmental emissions </a:t>
            </a:r>
            <a:br>
              <a:rPr lang="en-US" sz="1800" dirty="0">
                <a:solidFill>
                  <a:schemeClr val="bg1"/>
                </a:solidFill>
                <a:latin typeface="Roc Grotesk" pitchFamily="2" charset="77"/>
              </a:rPr>
            </a:br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while providing an enjoyable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3082730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6216" y="3600450"/>
            <a:ext cx="6638544" cy="425054"/>
          </a:xfrm>
        </p:spPr>
        <p:txBody>
          <a:bodyPr anchor="t"/>
          <a:lstStyle>
            <a:lvl1pPr algn="ctr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216216" y="459581"/>
            <a:ext cx="6638544" cy="30861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16216" y="4025503"/>
            <a:ext cx="6638544" cy="603647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974515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simple sans filigra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74441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43124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0" y="4799023"/>
            <a:ext cx="428822" cy="34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634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239639" y="3146792"/>
            <a:ext cx="1847718" cy="17215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050">
                <a:solidFill>
                  <a:schemeClr val="accent1"/>
                </a:solidFill>
                <a:latin typeface="+mj-lt"/>
              </a:rPr>
              <a:t>contact@alliance-allice.com</a:t>
            </a:r>
          </a:p>
          <a:p>
            <a:r>
              <a:rPr lang="fr-FR" sz="1050">
                <a:solidFill>
                  <a:schemeClr val="accent1"/>
                </a:solidFill>
                <a:latin typeface="+mj-lt"/>
              </a:rPr>
              <a:t>+33 (0)4 72 44 49 11</a:t>
            </a:r>
          </a:p>
          <a:p>
            <a:r>
              <a:rPr lang="fr-FR" sz="1050">
                <a:solidFill>
                  <a:schemeClr val="accent1"/>
                </a:solidFill>
                <a:latin typeface="+mj-lt"/>
              </a:rPr>
              <a:t>www.alliance-allice.com</a:t>
            </a:r>
            <a:endParaRPr lang="fr-FR" sz="1100">
              <a:solidFill>
                <a:schemeClr val="accent1"/>
              </a:solidFill>
              <a:latin typeface="+mj-lt"/>
            </a:endParaRPr>
          </a:p>
          <a:p>
            <a:r>
              <a:rPr lang="fr-FR" sz="70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700">
                <a:solidFill>
                  <a:schemeClr val="accent1"/>
                </a:solidFill>
                <a:latin typeface="+mj-lt"/>
              </a:rPr>
            </a:br>
            <a:r>
              <a:rPr lang="fr-FR" sz="700">
                <a:solidFill>
                  <a:schemeClr val="accent1"/>
                </a:solidFill>
                <a:latin typeface="+mj-lt"/>
              </a:rPr>
              <a:t> </a:t>
            </a:r>
          </a:p>
          <a:p>
            <a:r>
              <a:rPr lang="fr-FR" sz="1100">
                <a:solidFill>
                  <a:schemeClr val="accent1"/>
                </a:solidFill>
                <a:latin typeface="+mj-lt"/>
              </a:rPr>
              <a:t>Alliance ALLICE</a:t>
            </a:r>
          </a:p>
          <a:p>
            <a:r>
              <a:rPr lang="fr-FR" sz="1050">
                <a:solidFill>
                  <a:schemeClr val="accent1"/>
                </a:solidFill>
                <a:latin typeface="+mj-lt"/>
              </a:rPr>
              <a:t>Chez CETIAT</a:t>
            </a:r>
          </a:p>
          <a:p>
            <a:r>
              <a:rPr lang="fr-FR" sz="1050">
                <a:solidFill>
                  <a:schemeClr val="accent1"/>
                </a:solidFill>
                <a:latin typeface="+mj-lt"/>
              </a:rPr>
              <a:t>25 Avenue</a:t>
            </a:r>
            <a:r>
              <a:rPr lang="fr-FR" sz="1050" baseline="0">
                <a:solidFill>
                  <a:schemeClr val="accent1"/>
                </a:solidFill>
                <a:latin typeface="+mj-lt"/>
              </a:rPr>
              <a:t> des Arts</a:t>
            </a:r>
          </a:p>
          <a:p>
            <a:r>
              <a:rPr lang="fr-FR" sz="1050" baseline="0">
                <a:solidFill>
                  <a:schemeClr val="accent1"/>
                </a:solidFill>
                <a:latin typeface="+mj-lt"/>
              </a:rPr>
              <a:t>69100 Villeurbanne</a:t>
            </a:r>
            <a:br>
              <a:rPr lang="fr-FR" sz="1050" baseline="0">
                <a:solidFill>
                  <a:schemeClr val="accent1"/>
                </a:solidFill>
                <a:latin typeface="+mj-lt"/>
              </a:rPr>
            </a:br>
            <a:r>
              <a:rPr lang="fr-FR" sz="1050" baseline="0">
                <a:solidFill>
                  <a:schemeClr val="accent1"/>
                </a:solidFill>
                <a:latin typeface="+mj-lt"/>
              </a:rPr>
              <a:t>FRANCE</a:t>
            </a:r>
            <a:endParaRPr lang="fr-FR" sz="105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34800" y="3786879"/>
            <a:ext cx="1296000" cy="0"/>
          </a:xfrm>
          <a:prstGeom prst="line">
            <a:avLst/>
          </a:prstGeom>
          <a:ln w="63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239639" y="2825176"/>
            <a:ext cx="1847718" cy="303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Contacter ALLICE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34229" y="3127874"/>
            <a:ext cx="1296000" cy="0"/>
          </a:xfrm>
          <a:prstGeom prst="line">
            <a:avLst/>
          </a:prstGeom>
          <a:ln w="63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81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5697BE93-C1EF-29C2-BEF4-AA0941574911}"/>
              </a:ext>
            </a:extLst>
          </p:cNvPr>
          <p:cNvGrpSpPr/>
          <p:nvPr userDrawn="1"/>
        </p:nvGrpSpPr>
        <p:grpSpPr>
          <a:xfrm>
            <a:off x="2149311" y="0"/>
            <a:ext cx="6994690" cy="5143500"/>
            <a:chOff x="-587122" y="0"/>
            <a:chExt cx="5751075" cy="580944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E9F5FCF-2E63-4187-916E-E3821350CD0C}"/>
                </a:ext>
              </a:extLst>
            </p:cNvPr>
            <p:cNvSpPr/>
            <p:nvPr/>
          </p:nvSpPr>
          <p:spPr>
            <a:xfrm>
              <a:off x="-587122" y="0"/>
              <a:ext cx="5751075" cy="5809447"/>
            </a:xfrm>
            <a:custGeom>
              <a:avLst/>
              <a:gdLst/>
              <a:ahLst/>
              <a:cxnLst/>
              <a:rect l="l" t="t" r="r" b="b"/>
              <a:pathLst>
                <a:path w="5163953" h="5809447">
                  <a:moveTo>
                    <a:pt x="0" y="0"/>
                  </a:moveTo>
                  <a:lnTo>
                    <a:pt x="5163953" y="0"/>
                  </a:lnTo>
                  <a:lnTo>
                    <a:pt x="5163953" y="5809447"/>
                  </a:lnTo>
                  <a:lnTo>
                    <a:pt x="0" y="5809447"/>
                  </a:lnTo>
                  <a:close/>
                </a:path>
              </a:pathLst>
            </a:custGeom>
            <a:solidFill>
              <a:srgbClr val="1C2B42"/>
            </a:solidFill>
          </p:spPr>
          <p:txBody>
            <a:bodyPr/>
            <a:lstStyle/>
            <a:p>
              <a:endParaRPr lang="fr-FR" sz="1350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4527D05-3BD9-41C8-B22B-3DC695DDE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-5400000">
            <a:off x="-1231018" y="2337952"/>
            <a:ext cx="4036217" cy="86507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>
                    <a:lumMod val="10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Forme libre : forme 17">
            <a:extLst>
              <a:ext uri="{FF2B5EF4-FFF2-40B4-BE49-F238E27FC236}">
                <a16:creationId xmlns:a16="http://schemas.microsoft.com/office/drawing/2014/main" id="{922DBC34-A6F3-A90D-C30A-0F9317753DD5}"/>
              </a:ext>
            </a:extLst>
          </p:cNvPr>
          <p:cNvSpPr/>
          <p:nvPr userDrawn="1"/>
        </p:nvSpPr>
        <p:spPr>
          <a:xfrm>
            <a:off x="5402269" y="0"/>
            <a:ext cx="3741731" cy="4148244"/>
          </a:xfrm>
          <a:custGeom>
            <a:avLst/>
            <a:gdLst>
              <a:gd name="connsiteX0" fmla="*/ 0 w 4988974"/>
              <a:gd name="connsiteY0" fmla="*/ 0 h 5530992"/>
              <a:gd name="connsiteX1" fmla="*/ 4988974 w 4988974"/>
              <a:gd name="connsiteY1" fmla="*/ 0 h 5530992"/>
              <a:gd name="connsiteX2" fmla="*/ 4988974 w 4988974"/>
              <a:gd name="connsiteY2" fmla="*/ 5505023 h 5530992"/>
              <a:gd name="connsiteX3" fmla="*/ 4963375 w 4988974"/>
              <a:gd name="connsiteY3" fmla="*/ 5511605 h 5530992"/>
              <a:gd name="connsiteX4" fmla="*/ 4771063 w 4988974"/>
              <a:gd name="connsiteY4" fmla="*/ 5530992 h 5530992"/>
              <a:gd name="connsiteX5" fmla="*/ 954235 w 4988974"/>
              <a:gd name="connsiteY5" fmla="*/ 5530992 h 5530992"/>
              <a:gd name="connsiteX6" fmla="*/ 0 w 4988974"/>
              <a:gd name="connsiteY6" fmla="*/ 4576757 h 5530992"/>
              <a:gd name="connsiteX7" fmla="*/ 0 w 4988974"/>
              <a:gd name="connsiteY7" fmla="*/ 0 h 553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8974" h="5530992">
                <a:moveTo>
                  <a:pt x="0" y="0"/>
                </a:moveTo>
                <a:lnTo>
                  <a:pt x="4988974" y="0"/>
                </a:lnTo>
                <a:lnTo>
                  <a:pt x="4988974" y="5505023"/>
                </a:lnTo>
                <a:lnTo>
                  <a:pt x="4963375" y="5511605"/>
                </a:lnTo>
                <a:cubicBezTo>
                  <a:pt x="4901256" y="5524317"/>
                  <a:pt x="4836939" y="5530992"/>
                  <a:pt x="4771063" y="5530992"/>
                </a:cubicBezTo>
                <a:lnTo>
                  <a:pt x="954235" y="5530992"/>
                </a:lnTo>
                <a:cubicBezTo>
                  <a:pt x="427226" y="5530992"/>
                  <a:pt x="0" y="5103766"/>
                  <a:pt x="0" y="4576757"/>
                </a:cubicBezTo>
                <a:lnTo>
                  <a:pt x="0" y="0"/>
                </a:lnTo>
                <a:close/>
              </a:path>
            </a:pathLst>
          </a:custGeom>
          <a:solidFill>
            <a:srgbClr val="008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350" dirty="0">
              <a:ln>
                <a:noFill/>
              </a:ln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F7562BE-6F86-4D18-F9D1-193132EDF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117" y="4548148"/>
            <a:ext cx="627985" cy="37275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97B9AD-7A72-A3D5-6568-F2B31B5E7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454" y="4536862"/>
            <a:ext cx="312626" cy="3126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A35A7BF-C7B7-8D01-70D4-EEA7A188E9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722" y="4495872"/>
            <a:ext cx="964641" cy="372751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75988F3A-0E03-D400-100C-86F8B29EA4C4}"/>
              </a:ext>
            </a:extLst>
          </p:cNvPr>
          <p:cNvSpPr/>
          <p:nvPr userDrawn="1"/>
        </p:nvSpPr>
        <p:spPr>
          <a:xfrm flipV="1">
            <a:off x="5907790" y="3461070"/>
            <a:ext cx="2413865" cy="386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6011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AEBB10D6-C6D7-E37A-8CF9-D6409135D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8" r="3830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2497452" y="4767263"/>
            <a:ext cx="414909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dirty="0">
                <a:solidFill>
                  <a:schemeClr val="accent1"/>
                </a:solidFill>
                <a:latin typeface="Roc Grotesk ExtraWide" pitchFamily="2" charset="77"/>
              </a:rPr>
              <a:t>THE AMERICAS | ASIA | EUROPE, MIDDLE EAST,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75776-5907-8B52-3726-A21F2D01F512}"/>
              </a:ext>
            </a:extLst>
          </p:cNvPr>
          <p:cNvSpPr txBox="1"/>
          <p:nvPr userDrawn="1"/>
        </p:nvSpPr>
        <p:spPr>
          <a:xfrm>
            <a:off x="1265407" y="2164339"/>
            <a:ext cx="661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Armstrong provides intelligent system solutions that improve thermal utility performance, lower energy consumption, and reduce environmental emissions </a:t>
            </a:r>
            <a:br>
              <a:rPr lang="en-US" sz="1800" dirty="0">
                <a:solidFill>
                  <a:schemeClr val="bg1"/>
                </a:solidFill>
                <a:latin typeface="Roc Grotesk" pitchFamily="2" charset="77"/>
              </a:rPr>
            </a:br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while providing an enjoyable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306707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BB10D6-C6D7-E37A-8CF9-D6409135D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469" y="0"/>
            <a:ext cx="9144000" cy="51435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2497452" y="4767263"/>
            <a:ext cx="414909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dirty="0">
                <a:solidFill>
                  <a:schemeClr val="accent1"/>
                </a:solidFill>
                <a:latin typeface="Roc Grotesk ExtraWide" pitchFamily="2" charset="77"/>
              </a:rPr>
              <a:t>THE AMERICAS | ASIA | EUROPE, MIDDLE EAST,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75776-5907-8B52-3726-A21F2D01F512}"/>
              </a:ext>
            </a:extLst>
          </p:cNvPr>
          <p:cNvSpPr txBox="1"/>
          <p:nvPr userDrawn="1"/>
        </p:nvSpPr>
        <p:spPr>
          <a:xfrm>
            <a:off x="1265407" y="2164339"/>
            <a:ext cx="661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Armstrong provides intelligent system solutions that improve thermal utility performance, lower energy consumption, and reduce environmental emissions </a:t>
            </a:r>
            <a:br>
              <a:rPr lang="en-US" sz="1800" dirty="0">
                <a:solidFill>
                  <a:schemeClr val="bg1"/>
                </a:solidFill>
                <a:latin typeface="Roc Grotesk" pitchFamily="2" charset="77"/>
              </a:rPr>
            </a:br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while providing an enjoyable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90907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BB10D6-C6D7-E37A-8CF9-D6409135D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8" r="383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153" y="149146"/>
            <a:ext cx="1298633" cy="8441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95EFAE2-5C76-565D-1D71-600C9C9E2565}"/>
              </a:ext>
            </a:extLst>
          </p:cNvPr>
          <p:cNvSpPr txBox="1">
            <a:spLocks/>
          </p:cNvSpPr>
          <p:nvPr userDrawn="1"/>
        </p:nvSpPr>
        <p:spPr>
          <a:xfrm>
            <a:off x="2497452" y="4767263"/>
            <a:ext cx="4149091" cy="273844"/>
          </a:xfrm>
          <a:prstGeom prst="rect">
            <a:avLst/>
          </a:prstGeom>
        </p:spPr>
        <p:txBody>
          <a:bodyPr vert="horz" lIns="68580" tIns="68580" rIns="68580" bIns="6858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None/>
              <a:defRPr sz="1400" b="0" i="0" kern="1200">
                <a:solidFill>
                  <a:schemeClr val="bg2"/>
                </a:solidFill>
                <a:latin typeface="Roc Grotesk ExtraWide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dirty="0">
                <a:solidFill>
                  <a:schemeClr val="accent1"/>
                </a:solidFill>
                <a:latin typeface="Roc Grotesk ExtraWide" pitchFamily="2" charset="77"/>
              </a:rPr>
              <a:t>THE AMERICAS | ASIA | EUROPE, MIDDLE EAST,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75776-5907-8B52-3726-A21F2D01F512}"/>
              </a:ext>
            </a:extLst>
          </p:cNvPr>
          <p:cNvSpPr txBox="1"/>
          <p:nvPr userDrawn="1"/>
        </p:nvSpPr>
        <p:spPr>
          <a:xfrm>
            <a:off x="1265407" y="2164339"/>
            <a:ext cx="661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Armstrong provides intelligent system solutions that improve thermal utility performance, lower energy consumption, and reduce environmental emissions </a:t>
            </a:r>
            <a:br>
              <a:rPr lang="en-US" sz="1800" dirty="0">
                <a:solidFill>
                  <a:schemeClr val="bg1"/>
                </a:solidFill>
                <a:latin typeface="Roc Grotesk" pitchFamily="2" charset="77"/>
              </a:rPr>
            </a:br>
            <a:r>
              <a:rPr lang="en-US" sz="1800" dirty="0">
                <a:solidFill>
                  <a:schemeClr val="bg1"/>
                </a:solidFill>
                <a:latin typeface="Roc Grotesk" pitchFamily="2" charset="77"/>
              </a:rPr>
              <a:t>while providing an enjoyable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102507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2" y="1116624"/>
            <a:ext cx="8595356" cy="1709119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3" y="2894799"/>
            <a:ext cx="8595355" cy="932688"/>
          </a:xfrm>
        </p:spPr>
        <p:txBody>
          <a:bodyPr anchor="t">
            <a:normAutofit/>
          </a:bodyPr>
          <a:lstStyle>
            <a:lvl1pPr marL="0" indent="0" algn="ctr">
              <a:buNone/>
              <a:defRPr sz="825" b="0" i="0">
                <a:solidFill>
                  <a:schemeClr val="accent4">
                    <a:alpha val="75000"/>
                  </a:schemeClr>
                </a:solidFill>
                <a:latin typeface="Roc Grotesk ExtraWide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DB1E1-EF0D-BC47-B058-7F0BA2BADCCE}" type="datetime1">
              <a:rPr lang="en-US" smtClean="0"/>
              <a:t>3/24/2025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AF9AC-DBDC-6B17-CDEB-78E53E6E4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5152" y="149146"/>
            <a:ext cx="1298633" cy="84411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36637-6ACB-445E-DE8B-29E5CF15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0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– 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2" y="1371523"/>
            <a:ext cx="8595356" cy="180413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22" y="3263858"/>
            <a:ext cx="8595356" cy="1125140"/>
          </a:xfrm>
        </p:spPr>
        <p:txBody>
          <a:bodyPr anchor="t">
            <a:normAutofit/>
          </a:bodyPr>
          <a:lstStyle>
            <a:lvl1pPr marL="0" indent="0">
              <a:buNone/>
              <a:defRPr sz="825" b="0" i="0">
                <a:solidFill>
                  <a:schemeClr val="accent4">
                    <a:alpha val="75000"/>
                  </a:schemeClr>
                </a:solidFill>
                <a:latin typeface="Roc Grotesk ExtraWide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3FA-EDFC-E14B-B80A-9DBD34B5E5FD}" type="datetime1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8EB6-BC18-5744-9B7B-1AF73FD1E009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5BC09-A97F-EFAA-7E98-7C2C03629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5152" y="149146"/>
            <a:ext cx="1298633" cy="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2" y="273844"/>
            <a:ext cx="8595356" cy="6862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2" y="1084811"/>
            <a:ext cx="8595356" cy="3547911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2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3B1B-5A7E-1B40-8DF5-A15C369A2618}" type="datetime1">
              <a:rPr lang="en-US" smtClean="0"/>
              <a:t>3/24/2025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227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C8EB6-BC18-5744-9B7B-1AF73FD1E00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E4B68D5-BD8D-47D9-EAFE-9AA95AF7C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0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1"/>
        </a:buClr>
        <a:buSzPct val="100000"/>
        <a:buFontTx/>
        <a:buBlip>
          <a:blip r:embed="rId9"/>
        </a:buBlip>
        <a:defRPr sz="1800" b="0" i="0" kern="1200">
          <a:solidFill>
            <a:schemeClr val="accent4"/>
          </a:solidFill>
          <a:latin typeface="Roc Grotesk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0"/>
        </a:buBlip>
        <a:defRPr sz="15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0"/>
        </a:buBlip>
        <a:defRPr sz="135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0"/>
        </a:buBlip>
        <a:defRPr sz="12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0"/>
        </a:buBlip>
        <a:defRPr sz="12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hexagons&#10;&#10;Description automatically generated">
            <a:extLst>
              <a:ext uri="{FF2B5EF4-FFF2-40B4-BE49-F238E27FC236}">
                <a16:creationId xmlns:a16="http://schemas.microsoft.com/office/drawing/2014/main" id="{D7C30212-F2A1-B9FF-A389-1F6B8E02D45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2" y="273844"/>
            <a:ext cx="8595356" cy="6862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2" y="1084811"/>
            <a:ext cx="8595356" cy="3547911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2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91DCCC10-1B11-2149-B1BD-05C7279CA9A4}" type="datetime1">
              <a:rPr lang="en-US" smtClean="0"/>
              <a:t>3/24/2025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227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fld id="{96DC8EB6-BC18-5744-9B7B-1AF73FD1E00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E4B68D5-BD8D-47D9-EAFE-9AA95AF7C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accent5"/>
                </a:solidFill>
                <a:latin typeface="Roc Grotesk Wide Medium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6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1"/>
        </a:buClr>
        <a:buSzPct val="100000"/>
        <a:buFontTx/>
        <a:buBlip>
          <a:blip r:embed="rId13"/>
        </a:buBlip>
        <a:defRPr sz="1800" b="0" i="0" kern="1200">
          <a:solidFill>
            <a:schemeClr val="accent4"/>
          </a:solidFill>
          <a:latin typeface="Roc Grotesk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4"/>
        </a:buBlip>
        <a:defRPr sz="15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4"/>
        </a:buBlip>
        <a:defRPr sz="135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4"/>
        </a:buBlip>
        <a:defRPr sz="12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1"/>
        </a:buClr>
        <a:buSzPct val="80000"/>
        <a:buFontTx/>
        <a:buBlip>
          <a:blip r:embed="rId14"/>
        </a:buBlip>
        <a:defRPr sz="12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D4F7F8-81E5-4FE3-9B59-3C262B48F4F5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CBE9A2-325D-46BF-A307-C1F7571195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Titre de diapositive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31590"/>
            <a:ext cx="8229600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4968000"/>
            <a:ext cx="5144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5A73-A89A-4BC7-8564-4CF1D1DD2F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544" y="4968000"/>
            <a:ext cx="720080" cy="14401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30/11/2023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9308"/>
            <a:ext cx="395536" cy="344192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330609" y="4968000"/>
            <a:ext cx="6753947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402004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lang="fr-FR" sz="2400" b="1" kern="1200" cap="none" baseline="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2_8F2191EB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xtranet.alliance-allice.com/fr/etudes-pac/integrations-technologiques-de-pac-pour-l-industrie-volet-3" TargetMode="Externa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xtranet.alliance-allice.com/fr/etudes-collectives-a14f0a6e-4hm-df" TargetMode="Externa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xtranet.alliance-allice.com/fr/etudes-en-cours-jyt54-b6868-tz8609" TargetMode="Externa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ED97_6E35569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D98_AA9A4CFB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7_916698AB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xtranet.alliance-allice.com/fr/etudes-collectives-a14f0a6e-4hm-df" TargetMode="Externa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alliance-allice.com/fr/classement-recapitulatif-des-travaux-collectifs-allice-extranet-f52g7zrbg" TargetMode="Externa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xtranet.alliance-allice.com/fr/interface-web-etude-034-86ace74" TargetMode="Externa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FECDF-1AB0-867F-C9AA-5862352D4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5726" y="1506614"/>
            <a:ext cx="3672408" cy="1249288"/>
          </a:xfrm>
        </p:spPr>
        <p:txBody>
          <a:bodyPr/>
          <a:lstStyle/>
          <a:p>
            <a:r>
              <a:rPr lang="fr-FR" dirty="0"/>
              <a:t>Club prime </a:t>
            </a:r>
            <a:r>
              <a:rPr lang="fr-FR" dirty="0" err="1"/>
              <a:t>allice</a:t>
            </a:r>
            <a:br>
              <a:rPr lang="fr-FR" dirty="0"/>
            </a:br>
            <a:r>
              <a:rPr lang="fr-FR" dirty="0"/>
              <a:t>mars 2025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58B983-499F-D442-30A0-0B2B3351E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001" y="3296996"/>
            <a:ext cx="3672408" cy="1051570"/>
          </a:xfrm>
        </p:spPr>
        <p:txBody>
          <a:bodyPr/>
          <a:lstStyle/>
          <a:p>
            <a:r>
              <a:rPr lang="fr-FR" sz="1400"/>
              <a:t>Réunion des adhérents</a:t>
            </a:r>
          </a:p>
          <a:p>
            <a:r>
              <a:rPr lang="fr-FR" sz="1400"/>
              <a:t>Bienvenue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83EAE-35AF-E6BC-B96C-DB445CD26D41}"/>
              </a:ext>
            </a:extLst>
          </p:cNvPr>
          <p:cNvSpPr/>
          <p:nvPr/>
        </p:nvSpPr>
        <p:spPr>
          <a:xfrm>
            <a:off x="1344168" y="2907792"/>
            <a:ext cx="1773936" cy="70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3419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3A2BD-C888-669C-6410-7FCE0ED9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23C89-A649-AFD6-EC12-11DA87DE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PAC volet 3 : un outil Excel disponible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B7912C-3BF9-9E2F-0FA2-A7632385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4005"/>
            <a:ext cx="8229600" cy="3744416"/>
          </a:xfrm>
        </p:spPr>
        <p:txBody>
          <a:bodyPr/>
          <a:lstStyle/>
          <a:p>
            <a:r>
              <a:rPr lang="fr-FR" sz="2000" dirty="0">
                <a:hlinkClick r:id="rId2"/>
              </a:rPr>
              <a:t>Retrouvez la page sur notre site extranet </a:t>
            </a:r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6DE162-8863-B79B-EADF-E96B99BF0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4F4AAF-50C8-0A3D-7803-E3B50F34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314" y="1300089"/>
            <a:ext cx="4536158" cy="34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30AC-86F0-5FFC-A6AE-E7ECBC1FE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2B69-D7E8-FED5-5FAD-8D8FA3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7965"/>
          </a:xfrm>
        </p:spPr>
        <p:txBody>
          <a:bodyPr/>
          <a:lstStyle/>
          <a:p>
            <a:r>
              <a:rPr lang="fr-FR" dirty="0"/>
              <a:t>Site extranet ALLICE : du nouveau sur les travaux collectifs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DD711D-8E77-884B-675F-D3FADE99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3860"/>
            <a:ext cx="8229600" cy="3744416"/>
          </a:xfrm>
        </p:spPr>
        <p:txBody>
          <a:bodyPr/>
          <a:lstStyle/>
          <a:p>
            <a:r>
              <a:rPr lang="fr-FR" sz="1600" dirty="0">
                <a:hlinkClick r:id="rId2"/>
              </a:rPr>
              <a:t>Retrouvez la page sur notre site extranet </a:t>
            </a: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CF5C89-B6DF-9B02-60AC-1D69AADA3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5EE3E1-1459-0FFD-D86C-F74D0693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40" y="1108364"/>
            <a:ext cx="5040538" cy="403513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671D84B-8753-C578-A71B-815C7C1705DA}"/>
              </a:ext>
            </a:extLst>
          </p:cNvPr>
          <p:cNvSpPr/>
          <p:nvPr/>
        </p:nvSpPr>
        <p:spPr>
          <a:xfrm>
            <a:off x="2680853" y="2874818"/>
            <a:ext cx="1440874" cy="1484822"/>
          </a:xfrm>
          <a:prstGeom prst="roundRect">
            <a:avLst>
              <a:gd name="adj" fmla="val 2667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8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18F55-5DD8-365C-5C64-713523BFE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68768-9D01-CB5E-DCB6-6F937976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205979"/>
            <a:ext cx="8562109" cy="437965"/>
          </a:xfrm>
        </p:spPr>
        <p:txBody>
          <a:bodyPr/>
          <a:lstStyle/>
          <a:p>
            <a:r>
              <a:rPr lang="fr-FR" dirty="0"/>
              <a:t>Suivez l’avancement des études en cours </a:t>
            </a:r>
            <a:br>
              <a:rPr lang="fr-FR" dirty="0"/>
            </a:br>
            <a:r>
              <a:rPr lang="fr-FR" dirty="0"/>
              <a:t>et inscrivez-vous aux COPIL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7BA30-1BE2-F8F6-F518-F64BD81B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23" y="1049256"/>
            <a:ext cx="8029977" cy="3744416"/>
          </a:xfrm>
        </p:spPr>
        <p:txBody>
          <a:bodyPr/>
          <a:lstStyle/>
          <a:p>
            <a:r>
              <a:rPr lang="fr-FR" sz="1600" dirty="0">
                <a:hlinkClick r:id="rId2"/>
              </a:rPr>
              <a:t>Retrouvez la page sur notre site extranet </a:t>
            </a: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87B676-3C02-DB60-86D3-D9664E260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20E130-E7A1-5CA9-BFC3-BCE86FCBA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974181-ED6A-0492-A990-99B5A398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71028"/>
            <a:ext cx="6570938" cy="35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B9425-DDE8-3DDA-25C3-9BB203B2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CB5E3-F177-6DF0-A4BB-11646123C6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Congres ALLICE </a:t>
            </a:r>
          </a:p>
        </p:txBody>
      </p:sp>
    </p:spTree>
    <p:extLst>
      <p:ext uri="{BB962C8B-B14F-4D97-AF65-F5344CB8AC3E}">
        <p14:creationId xmlns:p14="http://schemas.microsoft.com/office/powerpoint/2010/main" val="4021024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05C6A-04D6-EA39-B52D-4D5674A3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DBCA4-F74E-48E3-DEF1-B945C321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98" y="273844"/>
            <a:ext cx="7971653" cy="616229"/>
          </a:xfrm>
        </p:spPr>
        <p:txBody>
          <a:bodyPr/>
          <a:lstStyle/>
          <a:p>
            <a:r>
              <a:rPr lang="en-GB" dirty="0">
                <a:latin typeface="+mn-lt"/>
              </a:rPr>
              <a:t>Trois temps forts pour </a:t>
            </a:r>
            <a:r>
              <a:rPr lang="en-GB" dirty="0" err="1">
                <a:latin typeface="+mn-lt"/>
              </a:rPr>
              <a:t>notre</a:t>
            </a:r>
            <a:r>
              <a:rPr lang="en-GB" dirty="0">
                <a:latin typeface="+mn-lt"/>
              </a:rPr>
              <a:t> CONGRES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20EDD9-0E57-64EB-09D6-3BAD62A7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6511" y="6331636"/>
            <a:ext cx="477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1" i="0" kern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1F7AE-BE6A-E449-A9A0-0DEEE4E39691}" type="slidenum">
              <a:rPr lang="fr-FR" smtClean="0"/>
              <a:pPr/>
              <a:t>14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A5B5C8-9829-AC0F-2CD7-36B035CEC5B3}"/>
              </a:ext>
            </a:extLst>
          </p:cNvPr>
          <p:cNvSpPr/>
          <p:nvPr/>
        </p:nvSpPr>
        <p:spPr>
          <a:xfrm>
            <a:off x="5859263" y="2766362"/>
            <a:ext cx="2183907" cy="949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F321676-6D8B-71EB-3463-625E24A815F4}"/>
              </a:ext>
            </a:extLst>
          </p:cNvPr>
          <p:cNvSpPr txBox="1">
            <a:spLocks/>
          </p:cNvSpPr>
          <p:nvPr/>
        </p:nvSpPr>
        <p:spPr>
          <a:xfrm>
            <a:off x="488641" y="1127652"/>
            <a:ext cx="8029977" cy="3531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183540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183540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183540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83540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183540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7185">
              <a:lnSpc>
                <a:spcPct val="107000"/>
              </a:lnSpc>
              <a:spcAft>
                <a:spcPts val="600"/>
              </a:spcAft>
            </a:pPr>
            <a:r>
              <a:rPr lang="fr-FR" sz="1300" b="1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 septembre après-midi: </a:t>
            </a:r>
            <a:r>
              <a:rPr lang="fr-FR" sz="13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évènement Europe</a:t>
            </a:r>
          </a:p>
          <a:p>
            <a:pPr marL="680085" lvl="2">
              <a:lnSpc>
                <a:spcPct val="97000"/>
              </a:lnSpc>
              <a:spcBef>
                <a:spcPts val="750"/>
              </a:spcBef>
              <a:spcAft>
                <a:spcPts val="600"/>
              </a:spcAft>
            </a:pPr>
            <a:r>
              <a:rPr lang="fr-FR" sz="12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 d'un site industriel (chauffage urbain, avec plusieurs équipements innovants) </a:t>
            </a:r>
          </a:p>
          <a:p>
            <a:pPr marL="680085" lvl="2">
              <a:lnSpc>
                <a:spcPct val="97000"/>
              </a:lnSpc>
              <a:spcBef>
                <a:spcPts val="750"/>
              </a:spcBef>
              <a:spcAft>
                <a:spcPts val="600"/>
              </a:spcAft>
            </a:pPr>
            <a:r>
              <a:rPr lang="fr-FR" sz="12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Networking</a:t>
            </a:r>
          </a:p>
          <a:p>
            <a:pPr marL="337185">
              <a:lnSpc>
                <a:spcPct val="107000"/>
              </a:lnSpc>
              <a:spcAft>
                <a:spcPts val="600"/>
              </a:spcAft>
            </a:pPr>
            <a:r>
              <a:rPr lang="fr-FR" sz="1300" b="1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et 24 septembre: </a:t>
            </a:r>
            <a:r>
              <a:rPr lang="fr-FR" sz="13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jours de congrès</a:t>
            </a:r>
          </a:p>
          <a:p>
            <a:pPr marL="680085" lvl="2">
              <a:lnSpc>
                <a:spcPct val="97000"/>
              </a:lnSpc>
              <a:spcBef>
                <a:spcPts val="750"/>
              </a:spcBef>
              <a:spcAft>
                <a:spcPts val="600"/>
              </a:spcAft>
            </a:pPr>
            <a:r>
              <a:rPr lang="fr-FR" sz="12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Conférences, </a:t>
            </a:r>
            <a:r>
              <a:rPr lang="fr-FR" sz="1200" kern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keynotes</a:t>
            </a:r>
            <a:r>
              <a:rPr lang="fr-FR" sz="12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tables rondes </a:t>
            </a:r>
          </a:p>
          <a:p>
            <a:pPr marL="680085" lvl="2">
              <a:lnSpc>
                <a:spcPct val="97000"/>
              </a:lnSpc>
              <a:spcBef>
                <a:spcPts val="750"/>
              </a:spcBef>
              <a:spcAft>
                <a:spcPts val="600"/>
              </a:spcAft>
            </a:pPr>
            <a:r>
              <a:rPr lang="fr-FR" sz="12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Networking</a:t>
            </a:r>
          </a:p>
          <a:p>
            <a:pPr marL="337185">
              <a:lnSpc>
                <a:spcPct val="107000"/>
              </a:lnSpc>
              <a:spcAft>
                <a:spcPts val="600"/>
              </a:spcAft>
            </a:pPr>
            <a:r>
              <a:rPr lang="fr-FR" sz="1300" b="1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Soirée du 23: </a:t>
            </a:r>
            <a:r>
              <a:rPr lang="fr-FR" sz="13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dîner de Gala en </a:t>
            </a:r>
            <a:r>
              <a:rPr lang="fr-FR" sz="1300" kern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bâteau</a:t>
            </a:r>
            <a:r>
              <a:rPr lang="fr-FR" sz="1300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croisière sur la Seine</a:t>
            </a:r>
            <a:endParaRPr lang="fr-FR" sz="13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415C92-A082-B154-3721-E2A1C60E740F}"/>
              </a:ext>
            </a:extLst>
          </p:cNvPr>
          <p:cNvSpPr txBox="1"/>
          <p:nvPr/>
        </p:nvSpPr>
        <p:spPr>
          <a:xfrm>
            <a:off x="81643" y="662666"/>
            <a:ext cx="6474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Decarbonising</a:t>
            </a:r>
            <a:r>
              <a:rPr lang="fr-FR" sz="1600" b="1" dirty="0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fr-FR" sz="1600" b="1" dirty="0" err="1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industry</a:t>
            </a:r>
            <a:r>
              <a:rPr lang="fr-FR" sz="1600" b="1" dirty="0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fr-FR" sz="1600" b="1" dirty="0" err="1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ramping</a:t>
            </a:r>
            <a:r>
              <a:rPr lang="fr-FR" sz="1600" b="1" dirty="0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up for 2030 and </a:t>
            </a:r>
            <a:r>
              <a:rPr lang="fr-FR" sz="1600" b="1" dirty="0" err="1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beyond</a:t>
            </a:r>
            <a:r>
              <a:rPr lang="fr-FR" sz="1600" b="1" dirty="0">
                <a:solidFill>
                  <a:srgbClr val="E8550D"/>
                </a:solidFill>
                <a:effectLst/>
                <a:latin typeface="Open Sans" panose="020B0606030504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!</a:t>
            </a:r>
            <a:endParaRPr lang="fr-FR" sz="1600" dirty="0">
              <a:solidFill>
                <a:srgbClr val="3B3F4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026" name="image_0">
            <a:extLst>
              <a:ext uri="{FF2B5EF4-FFF2-40B4-BE49-F238E27FC236}">
                <a16:creationId xmlns:a16="http://schemas.microsoft.com/office/drawing/2014/main" id="{D08B4D9F-39E5-B358-FAF9-CDE1DD3C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83" y="3709861"/>
            <a:ext cx="4010787" cy="14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55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A35C-A14F-2961-95D7-22FCA51C9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D5CA0-E659-8ADB-B32C-C546D57D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E-cafés Allice Europe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A6177-3CF9-B895-9F8D-1A9A1F20D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786931-1CA6-FBFE-7F8F-10F50010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0" y="939824"/>
            <a:ext cx="8314140" cy="33988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FF4CDF-3AAD-8D41-3869-0E575895F6C6}"/>
              </a:ext>
            </a:extLst>
          </p:cNvPr>
          <p:cNvSpPr txBox="1"/>
          <p:nvPr/>
        </p:nvSpPr>
        <p:spPr>
          <a:xfrm>
            <a:off x="563336" y="4188279"/>
            <a:ext cx="59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Prochain e-café le 23 mai  </a:t>
            </a:r>
          </a:p>
        </p:txBody>
      </p:sp>
    </p:spTree>
    <p:extLst>
      <p:ext uri="{BB962C8B-B14F-4D97-AF65-F5344CB8AC3E}">
        <p14:creationId xmlns:p14="http://schemas.microsoft.com/office/powerpoint/2010/main" val="121897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E91FBF46-FAFC-01DC-62CE-5B2DCD21F677}"/>
              </a:ext>
            </a:extLst>
          </p:cNvPr>
          <p:cNvSpPr txBox="1"/>
          <p:nvPr/>
        </p:nvSpPr>
        <p:spPr>
          <a:xfrm>
            <a:off x="5319225" y="150359"/>
            <a:ext cx="3824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venir Medium" panose="02000503020000020003" pitchFamily="2" charset="0"/>
              </a:rPr>
              <a:t>Visite du Laboratoire Réaction et Génie des Procédés  - 1 avril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B2EA4A-6551-AC0F-8CFB-E135E55D6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42722" cy="51435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80F7412-A2EF-D7EE-EB37-B35D68FBE410}"/>
              </a:ext>
            </a:extLst>
          </p:cNvPr>
          <p:cNvSpPr/>
          <p:nvPr/>
        </p:nvSpPr>
        <p:spPr bwMode="auto">
          <a:xfrm>
            <a:off x="3215054" y="656651"/>
            <a:ext cx="678656" cy="67865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0BAB4F9-4410-331C-4D2F-5B80C2D070E0}"/>
              </a:ext>
            </a:extLst>
          </p:cNvPr>
          <p:cNvSpPr/>
          <p:nvPr/>
        </p:nvSpPr>
        <p:spPr bwMode="auto">
          <a:xfrm>
            <a:off x="4111815" y="1450394"/>
            <a:ext cx="678656" cy="67865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9676999-0DBC-04F9-2A58-92748B22CD36}"/>
              </a:ext>
            </a:extLst>
          </p:cNvPr>
          <p:cNvSpPr/>
          <p:nvPr/>
        </p:nvSpPr>
        <p:spPr bwMode="auto">
          <a:xfrm>
            <a:off x="4111815" y="3057928"/>
            <a:ext cx="678656" cy="67865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0D5230-57B3-6615-6054-FDD5C33FB859}"/>
              </a:ext>
            </a:extLst>
          </p:cNvPr>
          <p:cNvSpPr/>
          <p:nvPr/>
        </p:nvSpPr>
        <p:spPr bwMode="auto">
          <a:xfrm>
            <a:off x="3215054" y="2274127"/>
            <a:ext cx="678656" cy="67865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137AF43-8E30-9B96-34A4-66F795B2159E}"/>
              </a:ext>
            </a:extLst>
          </p:cNvPr>
          <p:cNvSpPr/>
          <p:nvPr/>
        </p:nvSpPr>
        <p:spPr bwMode="auto">
          <a:xfrm>
            <a:off x="3215054" y="3891604"/>
            <a:ext cx="678656" cy="678656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1DA1EF-78BB-25F4-BB75-D475C2DB7C36}"/>
              </a:ext>
            </a:extLst>
          </p:cNvPr>
          <p:cNvSpPr txBox="1"/>
          <p:nvPr/>
        </p:nvSpPr>
        <p:spPr>
          <a:xfrm>
            <a:off x="5420210" y="967727"/>
            <a:ext cx="372379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fr-FR" sz="14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8h30/16h à Nancy pour: </a:t>
            </a:r>
          </a:p>
          <a:p>
            <a:pPr rtl="0" fontAlgn="base"/>
            <a:endParaRPr lang="fr-FR" sz="800" b="1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rencontrer les chercheurs </a:t>
            </a:r>
            <a:r>
              <a:rPr lang="fr-FR" sz="1400" dirty="0">
                <a:solidFill>
                  <a:schemeClr val="bg1"/>
                </a:solidFill>
                <a:latin typeface="Aptos" panose="020B0004020202020204" pitchFamily="34" charset="0"/>
              </a:rPr>
              <a:t>d</a:t>
            </a:r>
            <a:r>
              <a:rPr lang="fr-FR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 laboratoires LRGP,  Energies et Mécanique </a:t>
            </a:r>
            <a:r>
              <a:rPr lang="fr-FR" sz="1400" dirty="0">
                <a:solidFill>
                  <a:schemeClr val="bg1"/>
                </a:solidFill>
                <a:latin typeface="Aptos" panose="020B0004020202020204" pitchFamily="34" charset="0"/>
              </a:rPr>
              <a:t>T</a:t>
            </a:r>
            <a:r>
              <a:rPr lang="fr-FR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héorique et Appliquée (LEMTA) et IJL (recherche en sciences des matériaux) autour de leurs activités sur la décarbonation : procédés, thermodynamique, énergie, matériaux...</a:t>
            </a:r>
          </a:p>
          <a:p>
            <a:pPr rtl="0" fontAlgn="base"/>
            <a:endParaRPr lang="fr-FR" sz="8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ptos" panose="020B0004020202020204" pitchFamily="34" charset="0"/>
              </a:rPr>
              <a:t>d</a:t>
            </a:r>
            <a:r>
              <a:rPr lang="fr-FR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écouvrir 3 pilotes, en particulier sur le CCU, un fluide de travail réactif pour les PAC et la combustion.</a:t>
            </a:r>
            <a:r>
              <a:rPr lang="fr-FR" sz="14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              </a:t>
            </a:r>
            <a:br>
              <a:rPr lang="fr-FR" sz="14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Animation de la communauté et valorisation de la filière</a:t>
            </a:r>
            <a:br>
              <a:rPr lang="fr-FR" dirty="0"/>
            </a:br>
            <a:r>
              <a:rPr lang="fr-FR" sz="2000" b="0" i="1" dirty="0"/>
              <a:t>Calendrier 2025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213662" y="4903134"/>
            <a:ext cx="514400" cy="144000"/>
          </a:xfrm>
        </p:spPr>
        <p:txBody>
          <a:bodyPr/>
          <a:lstStyle/>
          <a:p>
            <a:pPr defTabSz="914378"/>
            <a:fld id="{36B95A73-A89A-4BC7-8564-4CF1D1DD2F51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/>
              <a:t>17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object 36">
            <a:extLst>
              <a:ext uri="{FF2B5EF4-FFF2-40B4-BE49-F238E27FC236}">
                <a16:creationId xmlns:a16="http://schemas.microsoft.com/office/drawing/2014/main" id="{8ECA7EAF-693F-35EA-4DE4-2AA39BFB1EE4}"/>
              </a:ext>
            </a:extLst>
          </p:cNvPr>
          <p:cNvSpPr txBox="1"/>
          <p:nvPr/>
        </p:nvSpPr>
        <p:spPr>
          <a:xfrm>
            <a:off x="3883744" y="1215408"/>
            <a:ext cx="869376" cy="527099"/>
          </a:xfrm>
          <a:prstGeom prst="rect">
            <a:avLst/>
          </a:prstGeom>
        </p:spPr>
        <p:txBody>
          <a:bodyPr vert="horz" wrap="square" lIns="0" tIns="70009" rIns="0" bIns="0" rtlCol="0" anchor="ctr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200" b="1" spc="-4">
                <a:solidFill>
                  <a:prstClr val="white"/>
                </a:solidFill>
                <a:latin typeface="Calibri"/>
                <a:cs typeface="Arial"/>
              </a:rPr>
              <a:t>Rencontre partenaire</a:t>
            </a:r>
            <a:endParaRPr sz="1200" b="1">
              <a:solidFill>
                <a:prstClr val="white"/>
              </a:solidFill>
              <a:latin typeface="Calibri"/>
              <a:cs typeface="Arial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EDF1E86-AE1C-D541-0DAF-CC83D5E27458}"/>
              </a:ext>
            </a:extLst>
          </p:cNvPr>
          <p:cNvGrpSpPr/>
          <p:nvPr/>
        </p:nvGrpSpPr>
        <p:grpSpPr>
          <a:xfrm>
            <a:off x="268436" y="1121332"/>
            <a:ext cx="1410900" cy="1796966"/>
            <a:chOff x="1867730" y="3155005"/>
            <a:chExt cx="1410900" cy="1796966"/>
          </a:xfrm>
        </p:grpSpPr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AA714E9D-3C7D-5D2F-E22E-6599B9EB5C74}"/>
                </a:ext>
              </a:extLst>
            </p:cNvPr>
            <p:cNvSpPr/>
            <p:nvPr/>
          </p:nvSpPr>
          <p:spPr>
            <a:xfrm>
              <a:off x="2113414" y="3155005"/>
              <a:ext cx="900000" cy="900000"/>
            </a:xfrm>
            <a:custGeom>
              <a:avLst/>
              <a:gdLst/>
              <a:ahLst/>
              <a:cxnLst/>
              <a:rect l="l" t="t" r="r" b="b"/>
              <a:pathLst>
                <a:path w="1221104" h="1221105">
                  <a:moveTo>
                    <a:pt x="610235" y="0"/>
                  </a:moveTo>
                  <a:lnTo>
                    <a:pt x="562541" y="1836"/>
                  </a:lnTo>
                  <a:lnTo>
                    <a:pt x="515851" y="7255"/>
                  </a:lnTo>
                  <a:lnTo>
                    <a:pt x="470302" y="16121"/>
                  </a:lnTo>
                  <a:lnTo>
                    <a:pt x="426029" y="28299"/>
                  </a:lnTo>
                  <a:lnTo>
                    <a:pt x="383168" y="43651"/>
                  </a:lnTo>
                  <a:lnTo>
                    <a:pt x="341854" y="62044"/>
                  </a:lnTo>
                  <a:lnTo>
                    <a:pt x="302222" y="83340"/>
                  </a:lnTo>
                  <a:lnTo>
                    <a:pt x="264409" y="107404"/>
                  </a:lnTo>
                  <a:lnTo>
                    <a:pt x="228549" y="134100"/>
                  </a:lnTo>
                  <a:lnTo>
                    <a:pt x="194779" y="163293"/>
                  </a:lnTo>
                  <a:lnTo>
                    <a:pt x="163234" y="194847"/>
                  </a:lnTo>
                  <a:lnTo>
                    <a:pt x="134050" y="228626"/>
                  </a:lnTo>
                  <a:lnTo>
                    <a:pt x="107363" y="264494"/>
                  </a:lnTo>
                  <a:lnTo>
                    <a:pt x="83307" y="302316"/>
                  </a:lnTo>
                  <a:lnTo>
                    <a:pt x="62018" y="341955"/>
                  </a:lnTo>
                  <a:lnTo>
                    <a:pt x="43633" y="383277"/>
                  </a:lnTo>
                  <a:lnTo>
                    <a:pt x="28287" y="426144"/>
                  </a:lnTo>
                  <a:lnTo>
                    <a:pt x="16114" y="470422"/>
                  </a:lnTo>
                  <a:lnTo>
                    <a:pt x="7252" y="515975"/>
                  </a:lnTo>
                  <a:lnTo>
                    <a:pt x="1835" y="562667"/>
                  </a:lnTo>
                  <a:lnTo>
                    <a:pt x="0" y="610362"/>
                  </a:lnTo>
                  <a:lnTo>
                    <a:pt x="1835" y="658056"/>
                  </a:lnTo>
                  <a:lnTo>
                    <a:pt x="7252" y="704748"/>
                  </a:lnTo>
                  <a:lnTo>
                    <a:pt x="16114" y="750301"/>
                  </a:lnTo>
                  <a:lnTo>
                    <a:pt x="28287" y="794579"/>
                  </a:lnTo>
                  <a:lnTo>
                    <a:pt x="43633" y="837446"/>
                  </a:lnTo>
                  <a:lnTo>
                    <a:pt x="62018" y="878768"/>
                  </a:lnTo>
                  <a:lnTo>
                    <a:pt x="83307" y="918407"/>
                  </a:lnTo>
                  <a:lnTo>
                    <a:pt x="107363" y="956229"/>
                  </a:lnTo>
                  <a:lnTo>
                    <a:pt x="134050" y="992097"/>
                  </a:lnTo>
                  <a:lnTo>
                    <a:pt x="163234" y="1025876"/>
                  </a:lnTo>
                  <a:lnTo>
                    <a:pt x="194779" y="1057430"/>
                  </a:lnTo>
                  <a:lnTo>
                    <a:pt x="228549" y="1086623"/>
                  </a:lnTo>
                  <a:lnTo>
                    <a:pt x="264409" y="1113319"/>
                  </a:lnTo>
                  <a:lnTo>
                    <a:pt x="302222" y="1137383"/>
                  </a:lnTo>
                  <a:lnTo>
                    <a:pt x="341854" y="1158679"/>
                  </a:lnTo>
                  <a:lnTo>
                    <a:pt x="383168" y="1177072"/>
                  </a:lnTo>
                  <a:lnTo>
                    <a:pt x="426029" y="1192424"/>
                  </a:lnTo>
                  <a:lnTo>
                    <a:pt x="470302" y="1204602"/>
                  </a:lnTo>
                  <a:lnTo>
                    <a:pt x="515851" y="1213468"/>
                  </a:lnTo>
                  <a:lnTo>
                    <a:pt x="562541" y="1218887"/>
                  </a:lnTo>
                  <a:lnTo>
                    <a:pt x="610235" y="1220723"/>
                  </a:lnTo>
                  <a:lnTo>
                    <a:pt x="1220597" y="1220723"/>
                  </a:lnTo>
                  <a:lnTo>
                    <a:pt x="1220597" y="610362"/>
                  </a:lnTo>
                  <a:lnTo>
                    <a:pt x="1218761" y="562667"/>
                  </a:lnTo>
                  <a:lnTo>
                    <a:pt x="1213344" y="515975"/>
                  </a:lnTo>
                  <a:lnTo>
                    <a:pt x="1204481" y="470422"/>
                  </a:lnTo>
                  <a:lnTo>
                    <a:pt x="1192308" y="426144"/>
                  </a:lnTo>
                  <a:lnTo>
                    <a:pt x="1176961" y="383277"/>
                  </a:lnTo>
                  <a:lnTo>
                    <a:pt x="1158575" y="341955"/>
                  </a:lnTo>
                  <a:lnTo>
                    <a:pt x="1137285" y="302316"/>
                  </a:lnTo>
                  <a:lnTo>
                    <a:pt x="1113226" y="264494"/>
                  </a:lnTo>
                  <a:lnTo>
                    <a:pt x="1086536" y="228626"/>
                  </a:lnTo>
                  <a:lnTo>
                    <a:pt x="1057348" y="194847"/>
                  </a:lnTo>
                  <a:lnTo>
                    <a:pt x="1025798" y="163293"/>
                  </a:lnTo>
                  <a:lnTo>
                    <a:pt x="992023" y="134100"/>
                  </a:lnTo>
                  <a:lnTo>
                    <a:pt x="956157" y="107404"/>
                  </a:lnTo>
                  <a:lnTo>
                    <a:pt x="918337" y="83340"/>
                  </a:lnTo>
                  <a:lnTo>
                    <a:pt x="878696" y="62044"/>
                  </a:lnTo>
                  <a:lnTo>
                    <a:pt x="837372" y="43651"/>
                  </a:lnTo>
                  <a:lnTo>
                    <a:pt x="794499" y="28299"/>
                  </a:lnTo>
                  <a:lnTo>
                    <a:pt x="750214" y="16121"/>
                  </a:lnTo>
                  <a:lnTo>
                    <a:pt x="704651" y="7255"/>
                  </a:lnTo>
                  <a:lnTo>
                    <a:pt x="657946" y="1836"/>
                  </a:lnTo>
                  <a:lnTo>
                    <a:pt x="610235" y="0"/>
                  </a:lnTo>
                  <a:close/>
                </a:path>
              </a:pathLst>
            </a:custGeom>
            <a:solidFill>
              <a:srgbClr val="E8540D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20" name="object 36">
              <a:extLst>
                <a:ext uri="{FF2B5EF4-FFF2-40B4-BE49-F238E27FC236}">
                  <a16:creationId xmlns:a16="http://schemas.microsoft.com/office/drawing/2014/main" id="{2707E3D3-CA59-CB30-3D29-FB674E18E7C6}"/>
                </a:ext>
              </a:extLst>
            </p:cNvPr>
            <p:cNvSpPr txBox="1"/>
            <p:nvPr/>
          </p:nvSpPr>
          <p:spPr>
            <a:xfrm>
              <a:off x="1867730" y="4102758"/>
              <a:ext cx="1410900" cy="849213"/>
            </a:xfrm>
            <a:prstGeom prst="rect">
              <a:avLst/>
            </a:prstGeom>
          </p:spPr>
          <p:txBody>
            <a:bodyPr vert="horz" wrap="square" lIns="0" tIns="70009" rIns="0" bIns="0" rtlCol="0" anchor="t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400" b="1" spc="-4">
                  <a:solidFill>
                    <a:srgbClr val="173540"/>
                  </a:solidFill>
                  <a:latin typeface="Calibri"/>
                  <a:cs typeface="Arial"/>
                </a:rPr>
                <a:t>25 mars</a:t>
              </a:r>
              <a:endParaRPr sz="1400" b="1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34766" algn="ctr" defTabSz="914378"/>
              <a:r>
                <a:rPr lang="fr-FR" sz="1100" spc="-4">
                  <a:solidFill>
                    <a:srgbClr val="173540"/>
                  </a:solidFill>
                  <a:latin typeface="Calibri"/>
                  <a:cs typeface="Arial"/>
                </a:rPr>
                <a:t>Visite site TERREAL </a:t>
              </a:r>
            </a:p>
            <a:p>
              <a:pPr marL="34766" algn="ctr" defTabSz="914378"/>
              <a:r>
                <a:rPr lang="fr-FR" sz="1100" spc="-4">
                  <a:solidFill>
                    <a:srgbClr val="173540"/>
                  </a:solidFill>
                  <a:latin typeface="Calibri"/>
                  <a:cs typeface="Arial"/>
                </a:rPr>
                <a:t>(Chagny)</a:t>
              </a:r>
              <a:endParaRPr lang="fr-FR" sz="1100">
                <a:solidFill>
                  <a:srgbClr val="173540"/>
                </a:solidFill>
                <a:latin typeface="Calibri"/>
                <a:cs typeface="Arial"/>
              </a:endParaRPr>
            </a:p>
          </p:txBody>
        </p:sp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44AB7D29-91DA-5222-BA2E-44DEFAF1A00C}"/>
                </a:ext>
              </a:extLst>
            </p:cNvPr>
            <p:cNvSpPr txBox="1"/>
            <p:nvPr/>
          </p:nvSpPr>
          <p:spPr>
            <a:xfrm>
              <a:off x="2128726" y="3278080"/>
              <a:ext cx="869376" cy="653850"/>
            </a:xfrm>
            <a:prstGeom prst="rect">
              <a:avLst/>
            </a:prstGeom>
          </p:spPr>
          <p:txBody>
            <a:bodyPr vert="horz" wrap="square" lIns="0" tIns="70009" rIns="0" bIns="0" rtlCol="0" anchor="ctr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200" b="1" spc="-4" dirty="0">
                  <a:solidFill>
                    <a:prstClr val="white"/>
                  </a:solidFill>
                  <a:latin typeface="Calibri"/>
                  <a:cs typeface="Arial"/>
                </a:rPr>
                <a:t>Réunion des adhérents ALLICE</a:t>
              </a:r>
              <a:endParaRPr sz="1200" b="1" dirty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22B1A84-CE87-20EF-FCE9-9F12CB356528}"/>
              </a:ext>
            </a:extLst>
          </p:cNvPr>
          <p:cNvGrpSpPr/>
          <p:nvPr/>
        </p:nvGrpSpPr>
        <p:grpSpPr>
          <a:xfrm>
            <a:off x="2089885" y="1121332"/>
            <a:ext cx="1274184" cy="1825694"/>
            <a:chOff x="3566239" y="3052150"/>
            <a:chExt cx="1274184" cy="1825694"/>
          </a:xfrm>
        </p:grpSpPr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967631A1-D2AA-81F0-3138-538628FE81F3}"/>
                </a:ext>
              </a:extLst>
            </p:cNvPr>
            <p:cNvSpPr/>
            <p:nvPr/>
          </p:nvSpPr>
          <p:spPr>
            <a:xfrm>
              <a:off x="3652527" y="3052150"/>
              <a:ext cx="900000" cy="900000"/>
            </a:xfrm>
            <a:custGeom>
              <a:avLst/>
              <a:gdLst/>
              <a:ahLst/>
              <a:cxnLst/>
              <a:rect l="l" t="t" r="r" b="b"/>
              <a:pathLst>
                <a:path w="1221104" h="1221105">
                  <a:moveTo>
                    <a:pt x="610235" y="0"/>
                  </a:moveTo>
                  <a:lnTo>
                    <a:pt x="562541" y="1836"/>
                  </a:lnTo>
                  <a:lnTo>
                    <a:pt x="515851" y="7255"/>
                  </a:lnTo>
                  <a:lnTo>
                    <a:pt x="470302" y="16121"/>
                  </a:lnTo>
                  <a:lnTo>
                    <a:pt x="426029" y="28299"/>
                  </a:lnTo>
                  <a:lnTo>
                    <a:pt x="383168" y="43651"/>
                  </a:lnTo>
                  <a:lnTo>
                    <a:pt x="341854" y="62044"/>
                  </a:lnTo>
                  <a:lnTo>
                    <a:pt x="302222" y="83340"/>
                  </a:lnTo>
                  <a:lnTo>
                    <a:pt x="264409" y="107404"/>
                  </a:lnTo>
                  <a:lnTo>
                    <a:pt x="228549" y="134100"/>
                  </a:lnTo>
                  <a:lnTo>
                    <a:pt x="194779" y="163293"/>
                  </a:lnTo>
                  <a:lnTo>
                    <a:pt x="163234" y="194847"/>
                  </a:lnTo>
                  <a:lnTo>
                    <a:pt x="134050" y="228626"/>
                  </a:lnTo>
                  <a:lnTo>
                    <a:pt x="107363" y="264494"/>
                  </a:lnTo>
                  <a:lnTo>
                    <a:pt x="83307" y="302316"/>
                  </a:lnTo>
                  <a:lnTo>
                    <a:pt x="62018" y="341955"/>
                  </a:lnTo>
                  <a:lnTo>
                    <a:pt x="43633" y="383277"/>
                  </a:lnTo>
                  <a:lnTo>
                    <a:pt x="28287" y="426144"/>
                  </a:lnTo>
                  <a:lnTo>
                    <a:pt x="16114" y="470422"/>
                  </a:lnTo>
                  <a:lnTo>
                    <a:pt x="7252" y="515975"/>
                  </a:lnTo>
                  <a:lnTo>
                    <a:pt x="1835" y="562667"/>
                  </a:lnTo>
                  <a:lnTo>
                    <a:pt x="0" y="610362"/>
                  </a:lnTo>
                  <a:lnTo>
                    <a:pt x="1835" y="658056"/>
                  </a:lnTo>
                  <a:lnTo>
                    <a:pt x="7252" y="704748"/>
                  </a:lnTo>
                  <a:lnTo>
                    <a:pt x="16114" y="750301"/>
                  </a:lnTo>
                  <a:lnTo>
                    <a:pt x="28287" y="794579"/>
                  </a:lnTo>
                  <a:lnTo>
                    <a:pt x="43633" y="837446"/>
                  </a:lnTo>
                  <a:lnTo>
                    <a:pt x="62018" y="878768"/>
                  </a:lnTo>
                  <a:lnTo>
                    <a:pt x="83307" y="918407"/>
                  </a:lnTo>
                  <a:lnTo>
                    <a:pt x="107363" y="956229"/>
                  </a:lnTo>
                  <a:lnTo>
                    <a:pt x="134050" y="992097"/>
                  </a:lnTo>
                  <a:lnTo>
                    <a:pt x="163234" y="1025876"/>
                  </a:lnTo>
                  <a:lnTo>
                    <a:pt x="194779" y="1057430"/>
                  </a:lnTo>
                  <a:lnTo>
                    <a:pt x="228549" y="1086623"/>
                  </a:lnTo>
                  <a:lnTo>
                    <a:pt x="264409" y="1113319"/>
                  </a:lnTo>
                  <a:lnTo>
                    <a:pt x="302222" y="1137383"/>
                  </a:lnTo>
                  <a:lnTo>
                    <a:pt x="341854" y="1158679"/>
                  </a:lnTo>
                  <a:lnTo>
                    <a:pt x="383168" y="1177072"/>
                  </a:lnTo>
                  <a:lnTo>
                    <a:pt x="426029" y="1192424"/>
                  </a:lnTo>
                  <a:lnTo>
                    <a:pt x="470302" y="1204602"/>
                  </a:lnTo>
                  <a:lnTo>
                    <a:pt x="515851" y="1213468"/>
                  </a:lnTo>
                  <a:lnTo>
                    <a:pt x="562541" y="1218887"/>
                  </a:lnTo>
                  <a:lnTo>
                    <a:pt x="610235" y="1220723"/>
                  </a:lnTo>
                  <a:lnTo>
                    <a:pt x="1220597" y="1220723"/>
                  </a:lnTo>
                  <a:lnTo>
                    <a:pt x="1220597" y="610362"/>
                  </a:lnTo>
                  <a:lnTo>
                    <a:pt x="1218761" y="562667"/>
                  </a:lnTo>
                  <a:lnTo>
                    <a:pt x="1213344" y="515975"/>
                  </a:lnTo>
                  <a:lnTo>
                    <a:pt x="1204481" y="470422"/>
                  </a:lnTo>
                  <a:lnTo>
                    <a:pt x="1192308" y="426144"/>
                  </a:lnTo>
                  <a:lnTo>
                    <a:pt x="1176961" y="383277"/>
                  </a:lnTo>
                  <a:lnTo>
                    <a:pt x="1158575" y="341955"/>
                  </a:lnTo>
                  <a:lnTo>
                    <a:pt x="1137285" y="302316"/>
                  </a:lnTo>
                  <a:lnTo>
                    <a:pt x="1113226" y="264494"/>
                  </a:lnTo>
                  <a:lnTo>
                    <a:pt x="1086536" y="228626"/>
                  </a:lnTo>
                  <a:lnTo>
                    <a:pt x="1057348" y="194847"/>
                  </a:lnTo>
                  <a:lnTo>
                    <a:pt x="1025798" y="163293"/>
                  </a:lnTo>
                  <a:lnTo>
                    <a:pt x="992023" y="134100"/>
                  </a:lnTo>
                  <a:lnTo>
                    <a:pt x="956157" y="107404"/>
                  </a:lnTo>
                  <a:lnTo>
                    <a:pt x="918337" y="83340"/>
                  </a:lnTo>
                  <a:lnTo>
                    <a:pt x="878696" y="62044"/>
                  </a:lnTo>
                  <a:lnTo>
                    <a:pt x="837372" y="43651"/>
                  </a:lnTo>
                  <a:lnTo>
                    <a:pt x="794499" y="28299"/>
                  </a:lnTo>
                  <a:lnTo>
                    <a:pt x="750214" y="16121"/>
                  </a:lnTo>
                  <a:lnTo>
                    <a:pt x="704651" y="7255"/>
                  </a:lnTo>
                  <a:lnTo>
                    <a:pt x="657946" y="1836"/>
                  </a:lnTo>
                  <a:lnTo>
                    <a:pt x="610235" y="0"/>
                  </a:lnTo>
                  <a:close/>
                </a:path>
              </a:pathLst>
            </a:custGeom>
            <a:solidFill>
              <a:srgbClr val="E8540D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32" name="object 36">
              <a:extLst>
                <a:ext uri="{FF2B5EF4-FFF2-40B4-BE49-F238E27FC236}">
                  <a16:creationId xmlns:a16="http://schemas.microsoft.com/office/drawing/2014/main" id="{8778E872-0F7B-BC5C-61F2-8C5871E7EA2D}"/>
                </a:ext>
              </a:extLst>
            </p:cNvPr>
            <p:cNvSpPr txBox="1"/>
            <p:nvPr/>
          </p:nvSpPr>
          <p:spPr>
            <a:xfrm>
              <a:off x="3566239" y="4028631"/>
              <a:ext cx="1274184" cy="849213"/>
            </a:xfrm>
            <a:prstGeom prst="rect">
              <a:avLst/>
            </a:prstGeom>
          </p:spPr>
          <p:txBody>
            <a:bodyPr vert="horz" wrap="square" lIns="0" tIns="70009" rIns="0" bIns="0" rtlCol="0" anchor="t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400" b="1" spc="-4" dirty="0">
                  <a:solidFill>
                    <a:srgbClr val="173540"/>
                  </a:solidFill>
                  <a:latin typeface="Calibri"/>
                  <a:cs typeface="Arial"/>
                </a:rPr>
                <a:t>1 avril</a:t>
              </a:r>
              <a:endParaRPr sz="1400" b="1" dirty="0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34766" algn="ctr" defTabSz="914378">
                <a:spcBef>
                  <a:spcPts val="319"/>
                </a:spcBef>
              </a:pPr>
              <a:r>
                <a:rPr lang="fr-FR" sz="1100" spc="-4" dirty="0">
                  <a:solidFill>
                    <a:srgbClr val="173540"/>
                  </a:solidFill>
                  <a:latin typeface="Calibri"/>
                  <a:cs typeface="Arial"/>
                </a:rPr>
                <a:t>Visite laboratoire LRGP (Nancy)</a:t>
              </a:r>
              <a:endParaRPr sz="1100" dirty="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3" name="object 36">
              <a:extLst>
                <a:ext uri="{FF2B5EF4-FFF2-40B4-BE49-F238E27FC236}">
                  <a16:creationId xmlns:a16="http://schemas.microsoft.com/office/drawing/2014/main" id="{96B25C9C-06CF-4FE3-2D4F-70FC334178E9}"/>
                </a:ext>
              </a:extLst>
            </p:cNvPr>
            <p:cNvSpPr txBox="1"/>
            <p:nvPr/>
          </p:nvSpPr>
          <p:spPr>
            <a:xfrm>
              <a:off x="3667839" y="3175225"/>
              <a:ext cx="869376" cy="653850"/>
            </a:xfrm>
            <a:prstGeom prst="rect">
              <a:avLst/>
            </a:prstGeom>
          </p:spPr>
          <p:txBody>
            <a:bodyPr vert="horz" wrap="square" lIns="0" tIns="70009" rIns="0" bIns="0" rtlCol="0" anchor="ctr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200" b="1" spc="-4" dirty="0">
                  <a:solidFill>
                    <a:prstClr val="white"/>
                  </a:solidFill>
                  <a:latin typeface="Calibri"/>
                  <a:cs typeface="Arial"/>
                </a:rPr>
                <a:t>Rencontre industriels - Laboratoire</a:t>
              </a:r>
              <a:endParaRPr sz="1200" b="1" dirty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sp>
        <p:nvSpPr>
          <p:cNvPr id="42" name="object 36">
            <a:extLst>
              <a:ext uri="{FF2B5EF4-FFF2-40B4-BE49-F238E27FC236}">
                <a16:creationId xmlns:a16="http://schemas.microsoft.com/office/drawing/2014/main" id="{C0083594-694F-58E3-DBAB-A893128E80DD}"/>
              </a:ext>
            </a:extLst>
          </p:cNvPr>
          <p:cNvSpPr txBox="1"/>
          <p:nvPr/>
        </p:nvSpPr>
        <p:spPr>
          <a:xfrm>
            <a:off x="5838162" y="1146091"/>
            <a:ext cx="869376" cy="527099"/>
          </a:xfrm>
          <a:prstGeom prst="rect">
            <a:avLst/>
          </a:prstGeom>
        </p:spPr>
        <p:txBody>
          <a:bodyPr vert="horz" wrap="square" lIns="0" tIns="70009" rIns="0" bIns="0" rtlCol="0" anchor="ctr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200" b="1" spc="-4">
                <a:solidFill>
                  <a:prstClr val="white"/>
                </a:solidFill>
                <a:latin typeface="Calibri"/>
                <a:cs typeface="Arial"/>
              </a:rPr>
              <a:t>Rencontre partenaire</a:t>
            </a:r>
            <a:endParaRPr sz="1200" b="1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46" name="Graphique 45" descr="Micro de radio avec un remplissage uni">
            <a:extLst>
              <a:ext uri="{FF2B5EF4-FFF2-40B4-BE49-F238E27FC236}">
                <a16:creationId xmlns:a16="http://schemas.microsoft.com/office/drawing/2014/main" id="{6BE902FF-EA41-80DA-EB35-780968F85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7551" y="3517157"/>
            <a:ext cx="259246" cy="259246"/>
          </a:xfrm>
          <a:prstGeom prst="rect">
            <a:avLst/>
          </a:prstGeom>
        </p:spPr>
      </p:pic>
      <p:pic>
        <p:nvPicPr>
          <p:cNvPr id="63" name="Graphique 62" descr="Micro de radio avec un remplissage uni">
            <a:extLst>
              <a:ext uri="{FF2B5EF4-FFF2-40B4-BE49-F238E27FC236}">
                <a16:creationId xmlns:a16="http://schemas.microsoft.com/office/drawing/2014/main" id="{293B52DE-3CF5-E8E7-1A76-CA80AF3D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184" y="1620239"/>
            <a:ext cx="259246" cy="259246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B63A843A-5217-405E-E070-117710CB9344}"/>
              </a:ext>
            </a:extLst>
          </p:cNvPr>
          <p:cNvGrpSpPr/>
          <p:nvPr/>
        </p:nvGrpSpPr>
        <p:grpSpPr>
          <a:xfrm>
            <a:off x="3592337" y="1134032"/>
            <a:ext cx="1286591" cy="1812993"/>
            <a:chOff x="12350281" y="2967275"/>
            <a:chExt cx="1286591" cy="1812993"/>
          </a:xfrm>
        </p:grpSpPr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912E533B-09CB-A499-2380-BA92413E2A42}"/>
                </a:ext>
              </a:extLst>
            </p:cNvPr>
            <p:cNvSpPr/>
            <p:nvPr/>
          </p:nvSpPr>
          <p:spPr>
            <a:xfrm>
              <a:off x="12543577" y="2967275"/>
              <a:ext cx="900000" cy="900000"/>
            </a:xfrm>
            <a:custGeom>
              <a:avLst/>
              <a:gdLst/>
              <a:ahLst/>
              <a:cxnLst/>
              <a:rect l="l" t="t" r="r" b="b"/>
              <a:pathLst>
                <a:path w="1221104" h="1221104">
                  <a:moveTo>
                    <a:pt x="610235" y="0"/>
                  </a:moveTo>
                  <a:lnTo>
                    <a:pt x="562541" y="1835"/>
                  </a:lnTo>
                  <a:lnTo>
                    <a:pt x="515851" y="7252"/>
                  </a:lnTo>
                  <a:lnTo>
                    <a:pt x="470302" y="16114"/>
                  </a:lnTo>
                  <a:lnTo>
                    <a:pt x="426029" y="28287"/>
                  </a:lnTo>
                  <a:lnTo>
                    <a:pt x="383168" y="43633"/>
                  </a:lnTo>
                  <a:lnTo>
                    <a:pt x="341854" y="62018"/>
                  </a:lnTo>
                  <a:lnTo>
                    <a:pt x="302222" y="83307"/>
                  </a:lnTo>
                  <a:lnTo>
                    <a:pt x="264409" y="107363"/>
                  </a:lnTo>
                  <a:lnTo>
                    <a:pt x="228549" y="134050"/>
                  </a:lnTo>
                  <a:lnTo>
                    <a:pt x="194779" y="163234"/>
                  </a:lnTo>
                  <a:lnTo>
                    <a:pt x="163234" y="194779"/>
                  </a:lnTo>
                  <a:lnTo>
                    <a:pt x="134050" y="228549"/>
                  </a:lnTo>
                  <a:lnTo>
                    <a:pt x="107363" y="264409"/>
                  </a:lnTo>
                  <a:lnTo>
                    <a:pt x="83307" y="302222"/>
                  </a:lnTo>
                  <a:lnTo>
                    <a:pt x="62018" y="341854"/>
                  </a:lnTo>
                  <a:lnTo>
                    <a:pt x="43633" y="383168"/>
                  </a:lnTo>
                  <a:lnTo>
                    <a:pt x="28287" y="426029"/>
                  </a:lnTo>
                  <a:lnTo>
                    <a:pt x="16114" y="470302"/>
                  </a:lnTo>
                  <a:lnTo>
                    <a:pt x="7252" y="515851"/>
                  </a:lnTo>
                  <a:lnTo>
                    <a:pt x="1835" y="562541"/>
                  </a:lnTo>
                  <a:lnTo>
                    <a:pt x="0" y="610234"/>
                  </a:lnTo>
                  <a:lnTo>
                    <a:pt x="1835" y="657946"/>
                  </a:lnTo>
                  <a:lnTo>
                    <a:pt x="7252" y="704651"/>
                  </a:lnTo>
                  <a:lnTo>
                    <a:pt x="16114" y="750214"/>
                  </a:lnTo>
                  <a:lnTo>
                    <a:pt x="28287" y="794499"/>
                  </a:lnTo>
                  <a:lnTo>
                    <a:pt x="43633" y="837372"/>
                  </a:lnTo>
                  <a:lnTo>
                    <a:pt x="62018" y="878696"/>
                  </a:lnTo>
                  <a:lnTo>
                    <a:pt x="83307" y="918336"/>
                  </a:lnTo>
                  <a:lnTo>
                    <a:pt x="107363" y="956157"/>
                  </a:lnTo>
                  <a:lnTo>
                    <a:pt x="134050" y="992023"/>
                  </a:lnTo>
                  <a:lnTo>
                    <a:pt x="163234" y="1025798"/>
                  </a:lnTo>
                  <a:lnTo>
                    <a:pt x="194779" y="1057348"/>
                  </a:lnTo>
                  <a:lnTo>
                    <a:pt x="228549" y="1086536"/>
                  </a:lnTo>
                  <a:lnTo>
                    <a:pt x="264409" y="1113226"/>
                  </a:lnTo>
                  <a:lnTo>
                    <a:pt x="302222" y="1137284"/>
                  </a:lnTo>
                  <a:lnTo>
                    <a:pt x="341854" y="1158575"/>
                  </a:lnTo>
                  <a:lnTo>
                    <a:pt x="383168" y="1176961"/>
                  </a:lnTo>
                  <a:lnTo>
                    <a:pt x="426029" y="1192308"/>
                  </a:lnTo>
                  <a:lnTo>
                    <a:pt x="470302" y="1204481"/>
                  </a:lnTo>
                  <a:lnTo>
                    <a:pt x="515851" y="1213344"/>
                  </a:lnTo>
                  <a:lnTo>
                    <a:pt x="562541" y="1218761"/>
                  </a:lnTo>
                  <a:lnTo>
                    <a:pt x="610235" y="1220596"/>
                  </a:lnTo>
                  <a:lnTo>
                    <a:pt x="1220597" y="1220596"/>
                  </a:lnTo>
                  <a:lnTo>
                    <a:pt x="1220597" y="610234"/>
                  </a:lnTo>
                  <a:lnTo>
                    <a:pt x="1218761" y="562541"/>
                  </a:lnTo>
                  <a:lnTo>
                    <a:pt x="1213344" y="515851"/>
                  </a:lnTo>
                  <a:lnTo>
                    <a:pt x="1204481" y="470302"/>
                  </a:lnTo>
                  <a:lnTo>
                    <a:pt x="1192308" y="426029"/>
                  </a:lnTo>
                  <a:lnTo>
                    <a:pt x="1176961" y="383168"/>
                  </a:lnTo>
                  <a:lnTo>
                    <a:pt x="1158575" y="341854"/>
                  </a:lnTo>
                  <a:lnTo>
                    <a:pt x="1137285" y="302222"/>
                  </a:lnTo>
                  <a:lnTo>
                    <a:pt x="1113226" y="264409"/>
                  </a:lnTo>
                  <a:lnTo>
                    <a:pt x="1086536" y="228549"/>
                  </a:lnTo>
                  <a:lnTo>
                    <a:pt x="1057348" y="194779"/>
                  </a:lnTo>
                  <a:lnTo>
                    <a:pt x="1025798" y="163234"/>
                  </a:lnTo>
                  <a:lnTo>
                    <a:pt x="992023" y="134050"/>
                  </a:lnTo>
                  <a:lnTo>
                    <a:pt x="956157" y="107363"/>
                  </a:lnTo>
                  <a:lnTo>
                    <a:pt x="918337" y="83307"/>
                  </a:lnTo>
                  <a:lnTo>
                    <a:pt x="878696" y="62018"/>
                  </a:lnTo>
                  <a:lnTo>
                    <a:pt x="837372" y="43633"/>
                  </a:lnTo>
                  <a:lnTo>
                    <a:pt x="794499" y="28287"/>
                  </a:lnTo>
                  <a:lnTo>
                    <a:pt x="750214" y="16114"/>
                  </a:lnTo>
                  <a:lnTo>
                    <a:pt x="704651" y="7252"/>
                  </a:lnTo>
                  <a:lnTo>
                    <a:pt x="657946" y="1835"/>
                  </a:lnTo>
                  <a:lnTo>
                    <a:pt x="610235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DAF596FF-9EE0-B5E8-DB42-3E3719C90C95}"/>
                </a:ext>
              </a:extLst>
            </p:cNvPr>
            <p:cNvSpPr txBox="1"/>
            <p:nvPr/>
          </p:nvSpPr>
          <p:spPr>
            <a:xfrm>
              <a:off x="12350281" y="3931055"/>
              <a:ext cx="1286591" cy="849213"/>
            </a:xfrm>
            <a:prstGeom prst="rect">
              <a:avLst/>
            </a:prstGeom>
          </p:spPr>
          <p:txBody>
            <a:bodyPr vert="horz" wrap="square" lIns="0" tIns="70009" rIns="0" bIns="0" rtlCol="0" anchor="t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400" b="1" spc="-4">
                  <a:solidFill>
                    <a:srgbClr val="173540"/>
                  </a:solidFill>
                  <a:latin typeface="Calibri"/>
                  <a:cs typeface="Arial"/>
                </a:rPr>
                <a:t>3 avril</a:t>
              </a:r>
              <a:endParaRPr sz="1400" b="1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34766" algn="ctr" defTabSz="914378">
                <a:spcBef>
                  <a:spcPts val="319"/>
                </a:spcBef>
              </a:pPr>
              <a:r>
                <a:rPr lang="fr-FR" sz="1100">
                  <a:solidFill>
                    <a:srgbClr val="173540"/>
                  </a:solidFill>
                  <a:latin typeface="Calibri"/>
                  <a:cs typeface="Arial"/>
                </a:rPr>
                <a:t>Forum national des co-entreprises du PEXE (Paris)</a:t>
              </a:r>
              <a:endParaRPr sz="1100">
                <a:solidFill>
                  <a:prstClr val="black"/>
                </a:solidFill>
                <a:latin typeface="Calibri"/>
                <a:cs typeface="Arial"/>
              </a:endParaRPr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8822EA49-EBC5-59E7-F882-59F8B4E7730E}"/>
                </a:ext>
              </a:extLst>
            </p:cNvPr>
            <p:cNvSpPr txBox="1"/>
            <p:nvPr/>
          </p:nvSpPr>
          <p:spPr>
            <a:xfrm>
              <a:off x="12558888" y="3153724"/>
              <a:ext cx="869376" cy="527099"/>
            </a:xfrm>
            <a:prstGeom prst="rect">
              <a:avLst/>
            </a:prstGeom>
          </p:spPr>
          <p:txBody>
            <a:bodyPr vert="horz" wrap="square" lIns="0" tIns="70009" rIns="0" bIns="0" rtlCol="0" anchor="ctr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200" b="1" spc="-4" dirty="0">
                  <a:solidFill>
                    <a:prstClr val="white"/>
                  </a:solidFill>
                  <a:latin typeface="Calibri"/>
                  <a:cs typeface="Arial"/>
                </a:rPr>
                <a:t>Rencontre partenaire</a:t>
              </a:r>
              <a:endParaRPr sz="1200" b="1" dirty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sp>
        <p:nvSpPr>
          <p:cNvPr id="40" name="object 12">
            <a:extLst>
              <a:ext uri="{FF2B5EF4-FFF2-40B4-BE49-F238E27FC236}">
                <a16:creationId xmlns:a16="http://schemas.microsoft.com/office/drawing/2014/main" id="{D05C435B-8FCC-8A5D-CC1F-89731D9D1714}"/>
              </a:ext>
            </a:extLst>
          </p:cNvPr>
          <p:cNvSpPr/>
          <p:nvPr/>
        </p:nvSpPr>
        <p:spPr>
          <a:xfrm>
            <a:off x="5429168" y="109569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1221104" h="1221104">
                <a:moveTo>
                  <a:pt x="610362" y="0"/>
                </a:moveTo>
                <a:lnTo>
                  <a:pt x="562667" y="1836"/>
                </a:lnTo>
                <a:lnTo>
                  <a:pt x="515975" y="7255"/>
                </a:lnTo>
                <a:lnTo>
                  <a:pt x="470422" y="16121"/>
                </a:lnTo>
                <a:lnTo>
                  <a:pt x="426144" y="28299"/>
                </a:lnTo>
                <a:lnTo>
                  <a:pt x="383277" y="43651"/>
                </a:lnTo>
                <a:lnTo>
                  <a:pt x="341955" y="62044"/>
                </a:lnTo>
                <a:lnTo>
                  <a:pt x="302316" y="83340"/>
                </a:lnTo>
                <a:lnTo>
                  <a:pt x="264494" y="107404"/>
                </a:lnTo>
                <a:lnTo>
                  <a:pt x="228626" y="134100"/>
                </a:lnTo>
                <a:lnTo>
                  <a:pt x="194847" y="163293"/>
                </a:lnTo>
                <a:lnTo>
                  <a:pt x="163293" y="194847"/>
                </a:lnTo>
                <a:lnTo>
                  <a:pt x="134100" y="228626"/>
                </a:lnTo>
                <a:lnTo>
                  <a:pt x="107404" y="264494"/>
                </a:lnTo>
                <a:lnTo>
                  <a:pt x="83340" y="302316"/>
                </a:lnTo>
                <a:lnTo>
                  <a:pt x="62044" y="341955"/>
                </a:lnTo>
                <a:lnTo>
                  <a:pt x="43651" y="383277"/>
                </a:lnTo>
                <a:lnTo>
                  <a:pt x="28299" y="426144"/>
                </a:lnTo>
                <a:lnTo>
                  <a:pt x="16121" y="470422"/>
                </a:lnTo>
                <a:lnTo>
                  <a:pt x="7255" y="515975"/>
                </a:lnTo>
                <a:lnTo>
                  <a:pt x="1836" y="562667"/>
                </a:lnTo>
                <a:lnTo>
                  <a:pt x="0" y="610361"/>
                </a:lnTo>
                <a:lnTo>
                  <a:pt x="1836" y="658056"/>
                </a:lnTo>
                <a:lnTo>
                  <a:pt x="7255" y="704748"/>
                </a:lnTo>
                <a:lnTo>
                  <a:pt x="16121" y="750301"/>
                </a:lnTo>
                <a:lnTo>
                  <a:pt x="28299" y="794579"/>
                </a:lnTo>
                <a:lnTo>
                  <a:pt x="43651" y="837446"/>
                </a:lnTo>
                <a:lnTo>
                  <a:pt x="62044" y="878768"/>
                </a:lnTo>
                <a:lnTo>
                  <a:pt x="83340" y="918407"/>
                </a:lnTo>
                <a:lnTo>
                  <a:pt x="107404" y="956229"/>
                </a:lnTo>
                <a:lnTo>
                  <a:pt x="134100" y="992097"/>
                </a:lnTo>
                <a:lnTo>
                  <a:pt x="163293" y="1025876"/>
                </a:lnTo>
                <a:lnTo>
                  <a:pt x="194847" y="1057430"/>
                </a:lnTo>
                <a:lnTo>
                  <a:pt x="228626" y="1086623"/>
                </a:lnTo>
                <a:lnTo>
                  <a:pt x="264494" y="1113319"/>
                </a:lnTo>
                <a:lnTo>
                  <a:pt x="302316" y="1137383"/>
                </a:lnTo>
                <a:lnTo>
                  <a:pt x="341955" y="1158679"/>
                </a:lnTo>
                <a:lnTo>
                  <a:pt x="383277" y="1177072"/>
                </a:lnTo>
                <a:lnTo>
                  <a:pt x="426144" y="1192424"/>
                </a:lnTo>
                <a:lnTo>
                  <a:pt x="470422" y="1204602"/>
                </a:lnTo>
                <a:lnTo>
                  <a:pt x="515975" y="1213468"/>
                </a:lnTo>
                <a:lnTo>
                  <a:pt x="562667" y="1218887"/>
                </a:lnTo>
                <a:lnTo>
                  <a:pt x="610362" y="1220723"/>
                </a:lnTo>
                <a:lnTo>
                  <a:pt x="1220724" y="1220723"/>
                </a:lnTo>
                <a:lnTo>
                  <a:pt x="1220724" y="610361"/>
                </a:lnTo>
                <a:lnTo>
                  <a:pt x="1218887" y="562667"/>
                </a:lnTo>
                <a:lnTo>
                  <a:pt x="1213468" y="515975"/>
                </a:lnTo>
                <a:lnTo>
                  <a:pt x="1204602" y="470422"/>
                </a:lnTo>
                <a:lnTo>
                  <a:pt x="1192424" y="426144"/>
                </a:lnTo>
                <a:lnTo>
                  <a:pt x="1177072" y="383277"/>
                </a:lnTo>
                <a:lnTo>
                  <a:pt x="1158679" y="341955"/>
                </a:lnTo>
                <a:lnTo>
                  <a:pt x="1137383" y="302316"/>
                </a:lnTo>
                <a:lnTo>
                  <a:pt x="1113319" y="264494"/>
                </a:lnTo>
                <a:lnTo>
                  <a:pt x="1086623" y="228626"/>
                </a:lnTo>
                <a:lnTo>
                  <a:pt x="1057430" y="194847"/>
                </a:lnTo>
                <a:lnTo>
                  <a:pt x="1025876" y="163293"/>
                </a:lnTo>
                <a:lnTo>
                  <a:pt x="992097" y="134100"/>
                </a:lnTo>
                <a:lnTo>
                  <a:pt x="956229" y="107404"/>
                </a:lnTo>
                <a:lnTo>
                  <a:pt x="918407" y="83340"/>
                </a:lnTo>
                <a:lnTo>
                  <a:pt x="878768" y="62044"/>
                </a:lnTo>
                <a:lnTo>
                  <a:pt x="837446" y="43651"/>
                </a:lnTo>
                <a:lnTo>
                  <a:pt x="794579" y="28299"/>
                </a:lnTo>
                <a:lnTo>
                  <a:pt x="750301" y="16121"/>
                </a:lnTo>
                <a:lnTo>
                  <a:pt x="704748" y="7255"/>
                </a:lnTo>
                <a:lnTo>
                  <a:pt x="658056" y="1836"/>
                </a:lnTo>
                <a:lnTo>
                  <a:pt x="610362" y="0"/>
                </a:lnTo>
                <a:close/>
              </a:path>
            </a:pathLst>
          </a:custGeom>
          <a:solidFill>
            <a:srgbClr val="173540"/>
          </a:solidFill>
        </p:spPr>
        <p:txBody>
          <a:bodyPr wrap="square" lIns="0" tIns="0" rIns="0" bIns="0" rtlCol="0"/>
          <a:lstStyle/>
          <a:p>
            <a:pPr defTabSz="914378"/>
            <a:endParaRPr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41" name="object 36">
            <a:extLst>
              <a:ext uri="{FF2B5EF4-FFF2-40B4-BE49-F238E27FC236}">
                <a16:creationId xmlns:a16="http://schemas.microsoft.com/office/drawing/2014/main" id="{9C766CC2-DCAF-A57F-47C9-5CDE7F602994}"/>
              </a:ext>
            </a:extLst>
          </p:cNvPr>
          <p:cNvSpPr txBox="1"/>
          <p:nvPr/>
        </p:nvSpPr>
        <p:spPr>
          <a:xfrm>
            <a:off x="5254593" y="2084782"/>
            <a:ext cx="1286591" cy="849213"/>
          </a:xfrm>
          <a:prstGeom prst="rect">
            <a:avLst/>
          </a:prstGeom>
        </p:spPr>
        <p:txBody>
          <a:bodyPr vert="horz" wrap="square" lIns="0" tIns="70009" rIns="0" bIns="0" rtlCol="0" anchor="t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400" b="1" spc="-4">
                <a:solidFill>
                  <a:srgbClr val="173540"/>
                </a:solidFill>
                <a:latin typeface="Calibri"/>
                <a:cs typeface="Arial"/>
              </a:rPr>
              <a:t>14-15 mai</a:t>
            </a:r>
            <a:endParaRPr sz="1400" b="1">
              <a:solidFill>
                <a:prstClr val="black"/>
              </a:solidFill>
              <a:latin typeface="Calibri"/>
              <a:cs typeface="Arial"/>
            </a:endParaRPr>
          </a:p>
          <a:p>
            <a:pPr marL="34766" algn="ctr" defTabSz="914378">
              <a:spcBef>
                <a:spcPts val="319"/>
              </a:spcBef>
            </a:pPr>
            <a:r>
              <a:rPr lang="fr-FR" sz="1100">
                <a:solidFill>
                  <a:srgbClr val="173540"/>
                </a:solidFill>
                <a:latin typeface="Calibri"/>
                <a:cs typeface="Arial"/>
              </a:rPr>
              <a:t>MIX.E Salon du mix énergétique neutre (Lyon)</a:t>
            </a:r>
          </a:p>
          <a:p>
            <a:pPr marL="34766" algn="ctr" defTabSz="914378">
              <a:spcBef>
                <a:spcPts val="319"/>
              </a:spcBef>
            </a:pPr>
            <a:endParaRPr sz="110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43" name="Graphique 42" descr="Micro de radio avec un remplissage uni">
            <a:extLst>
              <a:ext uri="{FF2B5EF4-FFF2-40B4-BE49-F238E27FC236}">
                <a16:creationId xmlns:a16="http://schemas.microsoft.com/office/drawing/2014/main" id="{F3170E80-DB36-B2D4-07C1-CB1E9FCC0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8460" y="3676173"/>
            <a:ext cx="259246" cy="259246"/>
          </a:xfrm>
          <a:prstGeom prst="rect">
            <a:avLst/>
          </a:prstGeom>
        </p:spPr>
      </p:pic>
      <p:sp>
        <p:nvSpPr>
          <p:cNvPr id="47" name="object 36">
            <a:extLst>
              <a:ext uri="{FF2B5EF4-FFF2-40B4-BE49-F238E27FC236}">
                <a16:creationId xmlns:a16="http://schemas.microsoft.com/office/drawing/2014/main" id="{AD8D79B4-5A10-5ACE-B70E-4AA9BD656B69}"/>
              </a:ext>
            </a:extLst>
          </p:cNvPr>
          <p:cNvSpPr txBox="1"/>
          <p:nvPr/>
        </p:nvSpPr>
        <p:spPr>
          <a:xfrm>
            <a:off x="5449469" y="1256012"/>
            <a:ext cx="869376" cy="527099"/>
          </a:xfrm>
          <a:prstGeom prst="rect">
            <a:avLst/>
          </a:prstGeom>
        </p:spPr>
        <p:txBody>
          <a:bodyPr vert="horz" wrap="square" lIns="0" tIns="70009" rIns="0" bIns="0" rtlCol="0" anchor="ctr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200" b="1" spc="-4" dirty="0">
                <a:solidFill>
                  <a:prstClr val="white"/>
                </a:solidFill>
                <a:latin typeface="Calibri"/>
                <a:cs typeface="Arial"/>
              </a:rPr>
              <a:t>Rencontre partenaire</a:t>
            </a:r>
            <a:endParaRPr sz="1200" b="1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27" name="Graphique 26" descr="Micro de radio avec un remplissage uni">
            <a:extLst>
              <a:ext uri="{FF2B5EF4-FFF2-40B4-BE49-F238E27FC236}">
                <a16:creationId xmlns:a16="http://schemas.microsoft.com/office/drawing/2014/main" id="{A9B9CBFD-9951-29FC-2355-A7FB2E1F7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9923" y="3565409"/>
            <a:ext cx="259246" cy="259246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4F48398E-8C32-A68E-B41B-EFC9726D044D}"/>
              </a:ext>
            </a:extLst>
          </p:cNvPr>
          <p:cNvGrpSpPr/>
          <p:nvPr/>
        </p:nvGrpSpPr>
        <p:grpSpPr>
          <a:xfrm>
            <a:off x="334637" y="3089463"/>
            <a:ext cx="1410900" cy="1779335"/>
            <a:chOff x="6594730" y="3042383"/>
            <a:chExt cx="1410900" cy="1779334"/>
          </a:xfrm>
        </p:grpSpPr>
        <p:sp>
          <p:nvSpPr>
            <p:cNvPr id="71" name="object 16">
              <a:extLst>
                <a:ext uri="{FF2B5EF4-FFF2-40B4-BE49-F238E27FC236}">
                  <a16:creationId xmlns:a16="http://schemas.microsoft.com/office/drawing/2014/main" id="{07A40B8C-5E2F-F3DC-3345-9DEBD9EDB21C}"/>
                </a:ext>
              </a:extLst>
            </p:cNvPr>
            <p:cNvSpPr/>
            <p:nvPr/>
          </p:nvSpPr>
          <p:spPr>
            <a:xfrm>
              <a:off x="6858631" y="3042383"/>
              <a:ext cx="900000" cy="900000"/>
            </a:xfrm>
            <a:custGeom>
              <a:avLst/>
              <a:gdLst/>
              <a:ahLst/>
              <a:cxnLst/>
              <a:rect l="l" t="t" r="r" b="b"/>
              <a:pathLst>
                <a:path w="1221104" h="1221105">
                  <a:moveTo>
                    <a:pt x="610235" y="0"/>
                  </a:moveTo>
                  <a:lnTo>
                    <a:pt x="562541" y="1836"/>
                  </a:lnTo>
                  <a:lnTo>
                    <a:pt x="515851" y="7255"/>
                  </a:lnTo>
                  <a:lnTo>
                    <a:pt x="470302" y="16121"/>
                  </a:lnTo>
                  <a:lnTo>
                    <a:pt x="426029" y="28299"/>
                  </a:lnTo>
                  <a:lnTo>
                    <a:pt x="383168" y="43651"/>
                  </a:lnTo>
                  <a:lnTo>
                    <a:pt x="341854" y="62044"/>
                  </a:lnTo>
                  <a:lnTo>
                    <a:pt x="302222" y="83340"/>
                  </a:lnTo>
                  <a:lnTo>
                    <a:pt x="264409" y="107404"/>
                  </a:lnTo>
                  <a:lnTo>
                    <a:pt x="228549" y="134100"/>
                  </a:lnTo>
                  <a:lnTo>
                    <a:pt x="194779" y="163293"/>
                  </a:lnTo>
                  <a:lnTo>
                    <a:pt x="163234" y="194847"/>
                  </a:lnTo>
                  <a:lnTo>
                    <a:pt x="134050" y="228626"/>
                  </a:lnTo>
                  <a:lnTo>
                    <a:pt x="107363" y="264494"/>
                  </a:lnTo>
                  <a:lnTo>
                    <a:pt x="83307" y="302316"/>
                  </a:lnTo>
                  <a:lnTo>
                    <a:pt x="62018" y="341955"/>
                  </a:lnTo>
                  <a:lnTo>
                    <a:pt x="43633" y="383277"/>
                  </a:lnTo>
                  <a:lnTo>
                    <a:pt x="28287" y="426144"/>
                  </a:lnTo>
                  <a:lnTo>
                    <a:pt x="16114" y="470422"/>
                  </a:lnTo>
                  <a:lnTo>
                    <a:pt x="7252" y="515975"/>
                  </a:lnTo>
                  <a:lnTo>
                    <a:pt x="1835" y="562667"/>
                  </a:lnTo>
                  <a:lnTo>
                    <a:pt x="0" y="610362"/>
                  </a:lnTo>
                  <a:lnTo>
                    <a:pt x="1835" y="658056"/>
                  </a:lnTo>
                  <a:lnTo>
                    <a:pt x="7252" y="704748"/>
                  </a:lnTo>
                  <a:lnTo>
                    <a:pt x="16114" y="750301"/>
                  </a:lnTo>
                  <a:lnTo>
                    <a:pt x="28287" y="794579"/>
                  </a:lnTo>
                  <a:lnTo>
                    <a:pt x="43633" y="837446"/>
                  </a:lnTo>
                  <a:lnTo>
                    <a:pt x="62018" y="878768"/>
                  </a:lnTo>
                  <a:lnTo>
                    <a:pt x="83307" y="918407"/>
                  </a:lnTo>
                  <a:lnTo>
                    <a:pt x="107363" y="956229"/>
                  </a:lnTo>
                  <a:lnTo>
                    <a:pt x="134050" y="992097"/>
                  </a:lnTo>
                  <a:lnTo>
                    <a:pt x="163234" y="1025876"/>
                  </a:lnTo>
                  <a:lnTo>
                    <a:pt x="194779" y="1057430"/>
                  </a:lnTo>
                  <a:lnTo>
                    <a:pt x="228549" y="1086623"/>
                  </a:lnTo>
                  <a:lnTo>
                    <a:pt x="264409" y="1113319"/>
                  </a:lnTo>
                  <a:lnTo>
                    <a:pt x="302222" y="1137383"/>
                  </a:lnTo>
                  <a:lnTo>
                    <a:pt x="341854" y="1158679"/>
                  </a:lnTo>
                  <a:lnTo>
                    <a:pt x="383168" y="1177072"/>
                  </a:lnTo>
                  <a:lnTo>
                    <a:pt x="426029" y="1192424"/>
                  </a:lnTo>
                  <a:lnTo>
                    <a:pt x="470302" y="1204602"/>
                  </a:lnTo>
                  <a:lnTo>
                    <a:pt x="515851" y="1213468"/>
                  </a:lnTo>
                  <a:lnTo>
                    <a:pt x="562541" y="1218887"/>
                  </a:lnTo>
                  <a:lnTo>
                    <a:pt x="610235" y="1220723"/>
                  </a:lnTo>
                  <a:lnTo>
                    <a:pt x="1220597" y="1220723"/>
                  </a:lnTo>
                  <a:lnTo>
                    <a:pt x="1220597" y="610362"/>
                  </a:lnTo>
                  <a:lnTo>
                    <a:pt x="1218761" y="562667"/>
                  </a:lnTo>
                  <a:lnTo>
                    <a:pt x="1213344" y="515975"/>
                  </a:lnTo>
                  <a:lnTo>
                    <a:pt x="1204481" y="470422"/>
                  </a:lnTo>
                  <a:lnTo>
                    <a:pt x="1192308" y="426144"/>
                  </a:lnTo>
                  <a:lnTo>
                    <a:pt x="1176961" y="383277"/>
                  </a:lnTo>
                  <a:lnTo>
                    <a:pt x="1158575" y="341955"/>
                  </a:lnTo>
                  <a:lnTo>
                    <a:pt x="1137285" y="302316"/>
                  </a:lnTo>
                  <a:lnTo>
                    <a:pt x="1113226" y="264494"/>
                  </a:lnTo>
                  <a:lnTo>
                    <a:pt x="1086536" y="228626"/>
                  </a:lnTo>
                  <a:lnTo>
                    <a:pt x="1057348" y="194847"/>
                  </a:lnTo>
                  <a:lnTo>
                    <a:pt x="1025798" y="163293"/>
                  </a:lnTo>
                  <a:lnTo>
                    <a:pt x="992023" y="134100"/>
                  </a:lnTo>
                  <a:lnTo>
                    <a:pt x="956157" y="107404"/>
                  </a:lnTo>
                  <a:lnTo>
                    <a:pt x="918337" y="83340"/>
                  </a:lnTo>
                  <a:lnTo>
                    <a:pt x="878696" y="62044"/>
                  </a:lnTo>
                  <a:lnTo>
                    <a:pt x="837372" y="43651"/>
                  </a:lnTo>
                  <a:lnTo>
                    <a:pt x="794499" y="28299"/>
                  </a:lnTo>
                  <a:lnTo>
                    <a:pt x="750214" y="16121"/>
                  </a:lnTo>
                  <a:lnTo>
                    <a:pt x="704651" y="7255"/>
                  </a:lnTo>
                  <a:lnTo>
                    <a:pt x="657946" y="1836"/>
                  </a:lnTo>
                  <a:lnTo>
                    <a:pt x="610235" y="0"/>
                  </a:lnTo>
                  <a:close/>
                </a:path>
              </a:pathLst>
            </a:custGeom>
            <a:solidFill>
              <a:srgbClr val="E8540D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72" name="object 36">
              <a:extLst>
                <a:ext uri="{FF2B5EF4-FFF2-40B4-BE49-F238E27FC236}">
                  <a16:creationId xmlns:a16="http://schemas.microsoft.com/office/drawing/2014/main" id="{00A77596-7271-FAED-1607-9E7C634E77C9}"/>
                </a:ext>
              </a:extLst>
            </p:cNvPr>
            <p:cNvSpPr txBox="1"/>
            <p:nvPr/>
          </p:nvSpPr>
          <p:spPr>
            <a:xfrm>
              <a:off x="6594730" y="3972504"/>
              <a:ext cx="1410900" cy="849213"/>
            </a:xfrm>
            <a:prstGeom prst="rect">
              <a:avLst/>
            </a:prstGeom>
          </p:spPr>
          <p:txBody>
            <a:bodyPr vert="horz" wrap="square" lIns="0" tIns="70009" rIns="0" bIns="0" rtlCol="0" anchor="t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400" b="1" spc="-4" dirty="0">
                  <a:solidFill>
                    <a:srgbClr val="173540"/>
                  </a:solidFill>
                  <a:latin typeface="Calibri"/>
                  <a:cs typeface="Arial"/>
                </a:rPr>
                <a:t>12 juin</a:t>
              </a:r>
              <a:br>
                <a:rPr lang="fr-FR" sz="1400" b="1" spc="-4" dirty="0">
                  <a:solidFill>
                    <a:srgbClr val="173540"/>
                  </a:solidFill>
                  <a:latin typeface="Calibri"/>
                  <a:cs typeface="Arial"/>
                </a:rPr>
              </a:br>
              <a:r>
                <a:rPr lang="fr-FR" sz="1100" dirty="0">
                  <a:solidFill>
                    <a:srgbClr val="173540"/>
                  </a:solidFill>
                  <a:latin typeface="Calibri"/>
                  <a:cs typeface="Arial"/>
                </a:rPr>
                <a:t>Club Prime</a:t>
              </a:r>
              <a:br>
                <a:rPr lang="fr-FR" sz="1100" dirty="0">
                  <a:solidFill>
                    <a:srgbClr val="173540"/>
                  </a:solidFill>
                  <a:latin typeface="Calibri"/>
                  <a:cs typeface="Arial"/>
                </a:rPr>
              </a:br>
              <a:r>
                <a:rPr lang="fr-FR" sz="1100" dirty="0">
                  <a:solidFill>
                    <a:srgbClr val="173540"/>
                  </a:solidFill>
                  <a:latin typeface="Calibri"/>
                  <a:cs typeface="Arial"/>
                </a:rPr>
                <a:t>Réunion plénière</a:t>
              </a:r>
            </a:p>
            <a:p>
              <a:pPr marL="28574" algn="ctr" defTabSz="914378"/>
              <a:r>
                <a:rPr lang="fr-FR" sz="1100" dirty="0">
                  <a:solidFill>
                    <a:srgbClr val="173540"/>
                  </a:solidFill>
                  <a:latin typeface="Calibri"/>
                  <a:cs typeface="Arial"/>
                </a:rPr>
                <a:t>(Lyon)</a:t>
              </a:r>
            </a:p>
          </p:txBody>
        </p:sp>
        <p:sp>
          <p:nvSpPr>
            <p:cNvPr id="73" name="object 36">
              <a:extLst>
                <a:ext uri="{FF2B5EF4-FFF2-40B4-BE49-F238E27FC236}">
                  <a16:creationId xmlns:a16="http://schemas.microsoft.com/office/drawing/2014/main" id="{490D09F3-B345-FC95-A6D3-7564B7EEA4AD}"/>
                </a:ext>
              </a:extLst>
            </p:cNvPr>
            <p:cNvSpPr txBox="1"/>
            <p:nvPr/>
          </p:nvSpPr>
          <p:spPr>
            <a:xfrm>
              <a:off x="6889255" y="3129910"/>
              <a:ext cx="869376" cy="653850"/>
            </a:xfrm>
            <a:prstGeom prst="rect">
              <a:avLst/>
            </a:prstGeom>
          </p:spPr>
          <p:txBody>
            <a:bodyPr vert="horz" wrap="square" lIns="0" tIns="70009" rIns="0" bIns="0" rtlCol="0" anchor="ctr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200" b="1" spc="-4" dirty="0">
                  <a:solidFill>
                    <a:prstClr val="white"/>
                  </a:solidFill>
                  <a:latin typeface="Calibri"/>
                  <a:cs typeface="Arial"/>
                </a:rPr>
                <a:t>Réunion des adhérents ALLICE</a:t>
              </a:r>
              <a:endParaRPr sz="1200" b="1" dirty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AFE2E0C-466D-DC6B-BC1E-79B45DF3FFDF}"/>
              </a:ext>
            </a:extLst>
          </p:cNvPr>
          <p:cNvGrpSpPr/>
          <p:nvPr/>
        </p:nvGrpSpPr>
        <p:grpSpPr>
          <a:xfrm>
            <a:off x="2081340" y="3116812"/>
            <a:ext cx="1315075" cy="1749213"/>
            <a:chOff x="6867076" y="1206464"/>
            <a:chExt cx="1315075" cy="1749213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493FC2F4-5CF2-D7BE-C7F4-0936EFF7AF16}"/>
                </a:ext>
              </a:extLst>
            </p:cNvPr>
            <p:cNvGrpSpPr/>
            <p:nvPr/>
          </p:nvGrpSpPr>
          <p:grpSpPr>
            <a:xfrm>
              <a:off x="6867076" y="1206464"/>
              <a:ext cx="1315075" cy="1749213"/>
              <a:chOff x="2985815" y="2588551"/>
              <a:chExt cx="1315075" cy="1749213"/>
            </a:xfrm>
          </p:grpSpPr>
          <p:sp>
            <p:nvSpPr>
              <p:cNvPr id="59" name="object 23">
                <a:extLst>
                  <a:ext uri="{FF2B5EF4-FFF2-40B4-BE49-F238E27FC236}">
                    <a16:creationId xmlns:a16="http://schemas.microsoft.com/office/drawing/2014/main" id="{8FC987E4-73BD-FB16-A112-7D6410B4923A}"/>
                  </a:ext>
                </a:extLst>
              </p:cNvPr>
              <p:cNvSpPr/>
              <p:nvPr/>
            </p:nvSpPr>
            <p:spPr>
              <a:xfrm>
                <a:off x="3129601" y="2588551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221104" h="1221105">
                    <a:moveTo>
                      <a:pt x="610362" y="0"/>
                    </a:moveTo>
                    <a:lnTo>
                      <a:pt x="562650" y="1836"/>
                    </a:lnTo>
                    <a:lnTo>
                      <a:pt x="515945" y="7255"/>
                    </a:lnTo>
                    <a:lnTo>
                      <a:pt x="470382" y="16121"/>
                    </a:lnTo>
                    <a:lnTo>
                      <a:pt x="426097" y="28299"/>
                    </a:lnTo>
                    <a:lnTo>
                      <a:pt x="383224" y="43651"/>
                    </a:lnTo>
                    <a:lnTo>
                      <a:pt x="341900" y="62044"/>
                    </a:lnTo>
                    <a:lnTo>
                      <a:pt x="302260" y="83340"/>
                    </a:lnTo>
                    <a:lnTo>
                      <a:pt x="264439" y="107404"/>
                    </a:lnTo>
                    <a:lnTo>
                      <a:pt x="228573" y="134100"/>
                    </a:lnTo>
                    <a:lnTo>
                      <a:pt x="194798" y="163293"/>
                    </a:lnTo>
                    <a:lnTo>
                      <a:pt x="163248" y="194847"/>
                    </a:lnTo>
                    <a:lnTo>
                      <a:pt x="134060" y="228626"/>
                    </a:lnTo>
                    <a:lnTo>
                      <a:pt x="107370" y="264494"/>
                    </a:lnTo>
                    <a:lnTo>
                      <a:pt x="83312" y="302316"/>
                    </a:lnTo>
                    <a:lnTo>
                      <a:pt x="62021" y="341955"/>
                    </a:lnTo>
                    <a:lnTo>
                      <a:pt x="43635" y="383277"/>
                    </a:lnTo>
                    <a:lnTo>
                      <a:pt x="28288" y="426144"/>
                    </a:lnTo>
                    <a:lnTo>
                      <a:pt x="16115" y="470422"/>
                    </a:lnTo>
                    <a:lnTo>
                      <a:pt x="7252" y="515975"/>
                    </a:lnTo>
                    <a:lnTo>
                      <a:pt x="1835" y="562667"/>
                    </a:lnTo>
                    <a:lnTo>
                      <a:pt x="0" y="610362"/>
                    </a:lnTo>
                    <a:lnTo>
                      <a:pt x="1835" y="658056"/>
                    </a:lnTo>
                    <a:lnTo>
                      <a:pt x="7252" y="704748"/>
                    </a:lnTo>
                    <a:lnTo>
                      <a:pt x="16115" y="750301"/>
                    </a:lnTo>
                    <a:lnTo>
                      <a:pt x="28288" y="794579"/>
                    </a:lnTo>
                    <a:lnTo>
                      <a:pt x="43635" y="837446"/>
                    </a:lnTo>
                    <a:lnTo>
                      <a:pt x="62021" y="878768"/>
                    </a:lnTo>
                    <a:lnTo>
                      <a:pt x="83311" y="918407"/>
                    </a:lnTo>
                    <a:lnTo>
                      <a:pt x="107370" y="956229"/>
                    </a:lnTo>
                    <a:lnTo>
                      <a:pt x="134060" y="992097"/>
                    </a:lnTo>
                    <a:lnTo>
                      <a:pt x="163248" y="1025876"/>
                    </a:lnTo>
                    <a:lnTo>
                      <a:pt x="194798" y="1057430"/>
                    </a:lnTo>
                    <a:lnTo>
                      <a:pt x="228573" y="1086623"/>
                    </a:lnTo>
                    <a:lnTo>
                      <a:pt x="264439" y="1113319"/>
                    </a:lnTo>
                    <a:lnTo>
                      <a:pt x="302260" y="1137383"/>
                    </a:lnTo>
                    <a:lnTo>
                      <a:pt x="341900" y="1158679"/>
                    </a:lnTo>
                    <a:lnTo>
                      <a:pt x="383224" y="1177072"/>
                    </a:lnTo>
                    <a:lnTo>
                      <a:pt x="426097" y="1192424"/>
                    </a:lnTo>
                    <a:lnTo>
                      <a:pt x="470382" y="1204602"/>
                    </a:lnTo>
                    <a:lnTo>
                      <a:pt x="515945" y="1213468"/>
                    </a:lnTo>
                    <a:lnTo>
                      <a:pt x="562650" y="1218887"/>
                    </a:lnTo>
                    <a:lnTo>
                      <a:pt x="610362" y="1220723"/>
                    </a:lnTo>
                    <a:lnTo>
                      <a:pt x="1220597" y="1220723"/>
                    </a:lnTo>
                    <a:lnTo>
                      <a:pt x="1220597" y="610362"/>
                    </a:lnTo>
                    <a:lnTo>
                      <a:pt x="1218761" y="562667"/>
                    </a:lnTo>
                    <a:lnTo>
                      <a:pt x="1213344" y="515975"/>
                    </a:lnTo>
                    <a:lnTo>
                      <a:pt x="1204482" y="470422"/>
                    </a:lnTo>
                    <a:lnTo>
                      <a:pt x="1192309" y="426144"/>
                    </a:lnTo>
                    <a:lnTo>
                      <a:pt x="1176963" y="383277"/>
                    </a:lnTo>
                    <a:lnTo>
                      <a:pt x="1158578" y="341955"/>
                    </a:lnTo>
                    <a:lnTo>
                      <a:pt x="1137289" y="302316"/>
                    </a:lnTo>
                    <a:lnTo>
                      <a:pt x="1113233" y="264494"/>
                    </a:lnTo>
                    <a:lnTo>
                      <a:pt x="1086546" y="228626"/>
                    </a:lnTo>
                    <a:lnTo>
                      <a:pt x="1057362" y="194847"/>
                    </a:lnTo>
                    <a:lnTo>
                      <a:pt x="1025817" y="163293"/>
                    </a:lnTo>
                    <a:lnTo>
                      <a:pt x="992047" y="134100"/>
                    </a:lnTo>
                    <a:lnTo>
                      <a:pt x="956187" y="107404"/>
                    </a:lnTo>
                    <a:lnTo>
                      <a:pt x="918374" y="83340"/>
                    </a:lnTo>
                    <a:lnTo>
                      <a:pt x="878742" y="62044"/>
                    </a:lnTo>
                    <a:lnTo>
                      <a:pt x="837428" y="43651"/>
                    </a:lnTo>
                    <a:lnTo>
                      <a:pt x="794567" y="28299"/>
                    </a:lnTo>
                    <a:lnTo>
                      <a:pt x="750294" y="16121"/>
                    </a:lnTo>
                    <a:lnTo>
                      <a:pt x="704745" y="7255"/>
                    </a:lnTo>
                    <a:lnTo>
                      <a:pt x="658055" y="1836"/>
                    </a:lnTo>
                    <a:lnTo>
                      <a:pt x="610362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pPr defTabSz="914378"/>
                <a:endParaRPr>
                  <a:solidFill>
                    <a:prstClr val="black"/>
                  </a:solidFill>
                  <a:latin typeface="Open Sans"/>
                </a:endParaRPr>
              </a:p>
            </p:txBody>
          </p:sp>
          <p:sp>
            <p:nvSpPr>
              <p:cNvPr id="70" name="object 36">
                <a:extLst>
                  <a:ext uri="{FF2B5EF4-FFF2-40B4-BE49-F238E27FC236}">
                    <a16:creationId xmlns:a16="http://schemas.microsoft.com/office/drawing/2014/main" id="{F129CCBD-7C55-7229-D4BC-E565A1CCADEB}"/>
                  </a:ext>
                </a:extLst>
              </p:cNvPr>
              <p:cNvSpPr txBox="1"/>
              <p:nvPr/>
            </p:nvSpPr>
            <p:spPr>
              <a:xfrm>
                <a:off x="2985815" y="3488551"/>
                <a:ext cx="1315075" cy="849213"/>
              </a:xfrm>
              <a:prstGeom prst="rect">
                <a:avLst/>
              </a:prstGeom>
            </p:spPr>
            <p:txBody>
              <a:bodyPr vert="horz" wrap="square" lIns="0" tIns="70009" rIns="0" bIns="0" rtlCol="0" anchor="t">
                <a:noAutofit/>
              </a:bodyPr>
              <a:lstStyle/>
              <a:p>
                <a:pPr marL="28574" algn="ctr" defTabSz="914378"/>
                <a:r>
                  <a:rPr lang="fr-FR" sz="1400" b="1" spc="-4">
                    <a:solidFill>
                      <a:srgbClr val="173540"/>
                    </a:solidFill>
                    <a:latin typeface="Calibri"/>
                    <a:cs typeface="Arial"/>
                  </a:rPr>
                  <a:t>23 &amp; 24</a:t>
                </a:r>
              </a:p>
              <a:p>
                <a:pPr marL="28574" algn="ctr" defTabSz="914378"/>
                <a:r>
                  <a:rPr lang="fr-FR" sz="1400" b="1" spc="-4">
                    <a:solidFill>
                      <a:srgbClr val="173540"/>
                    </a:solidFill>
                    <a:latin typeface="Calibri"/>
                    <a:cs typeface="Arial"/>
                  </a:rPr>
                  <a:t>septembre </a:t>
                </a:r>
                <a:r>
                  <a:rPr lang="fr-FR" sz="1100">
                    <a:solidFill>
                      <a:srgbClr val="173540"/>
                    </a:solidFill>
                    <a:latin typeface="Calibri"/>
                    <a:cs typeface="Arial"/>
                  </a:rPr>
                  <a:t>Congrès biennal</a:t>
                </a:r>
                <a:br>
                  <a:rPr lang="fr-FR" sz="1100">
                    <a:solidFill>
                      <a:srgbClr val="173540"/>
                    </a:solidFill>
                    <a:latin typeface="Calibri"/>
                    <a:cs typeface="Arial"/>
                  </a:rPr>
                </a:br>
                <a:r>
                  <a:rPr lang="fr-FR" sz="1100">
                    <a:solidFill>
                      <a:srgbClr val="173540"/>
                    </a:solidFill>
                    <a:latin typeface="Calibri"/>
                    <a:cs typeface="Arial"/>
                  </a:rPr>
                  <a:t> (Paris)</a:t>
                </a:r>
                <a:endParaRPr sz="1100">
                  <a:solidFill>
                    <a:srgbClr val="173540"/>
                  </a:solidFill>
                  <a:latin typeface="Calibri"/>
                  <a:cs typeface="Arial"/>
                </a:endParaRPr>
              </a:p>
            </p:txBody>
          </p:sp>
        </p:grpSp>
        <p:sp>
          <p:nvSpPr>
            <p:cNvPr id="58" name="object 23">
              <a:extLst>
                <a:ext uri="{FF2B5EF4-FFF2-40B4-BE49-F238E27FC236}">
                  <a16:creationId xmlns:a16="http://schemas.microsoft.com/office/drawing/2014/main" id="{19E35C41-E6DD-569F-A737-712FA2D978CC}"/>
                </a:ext>
              </a:extLst>
            </p:cNvPr>
            <p:cNvSpPr/>
            <p:nvPr/>
          </p:nvSpPr>
          <p:spPr>
            <a:xfrm>
              <a:off x="7062166" y="1261456"/>
              <a:ext cx="797393" cy="797393"/>
            </a:xfrm>
            <a:custGeom>
              <a:avLst/>
              <a:gdLst/>
              <a:ahLst/>
              <a:cxnLst/>
              <a:rect l="l" t="t" r="r" b="b"/>
              <a:pathLst>
                <a:path w="1221104" h="1221105">
                  <a:moveTo>
                    <a:pt x="610362" y="0"/>
                  </a:moveTo>
                  <a:lnTo>
                    <a:pt x="562650" y="1836"/>
                  </a:lnTo>
                  <a:lnTo>
                    <a:pt x="515945" y="7255"/>
                  </a:lnTo>
                  <a:lnTo>
                    <a:pt x="470382" y="16121"/>
                  </a:lnTo>
                  <a:lnTo>
                    <a:pt x="426097" y="28299"/>
                  </a:lnTo>
                  <a:lnTo>
                    <a:pt x="383224" y="43651"/>
                  </a:lnTo>
                  <a:lnTo>
                    <a:pt x="341900" y="62044"/>
                  </a:lnTo>
                  <a:lnTo>
                    <a:pt x="302260" y="83340"/>
                  </a:lnTo>
                  <a:lnTo>
                    <a:pt x="264439" y="107404"/>
                  </a:lnTo>
                  <a:lnTo>
                    <a:pt x="228573" y="134100"/>
                  </a:lnTo>
                  <a:lnTo>
                    <a:pt x="194798" y="163293"/>
                  </a:lnTo>
                  <a:lnTo>
                    <a:pt x="163248" y="194847"/>
                  </a:lnTo>
                  <a:lnTo>
                    <a:pt x="134060" y="228626"/>
                  </a:lnTo>
                  <a:lnTo>
                    <a:pt x="107370" y="264494"/>
                  </a:lnTo>
                  <a:lnTo>
                    <a:pt x="83312" y="302316"/>
                  </a:lnTo>
                  <a:lnTo>
                    <a:pt x="62021" y="341955"/>
                  </a:lnTo>
                  <a:lnTo>
                    <a:pt x="43635" y="383277"/>
                  </a:lnTo>
                  <a:lnTo>
                    <a:pt x="28288" y="426144"/>
                  </a:lnTo>
                  <a:lnTo>
                    <a:pt x="16115" y="470422"/>
                  </a:lnTo>
                  <a:lnTo>
                    <a:pt x="7252" y="515975"/>
                  </a:lnTo>
                  <a:lnTo>
                    <a:pt x="1835" y="562667"/>
                  </a:lnTo>
                  <a:lnTo>
                    <a:pt x="0" y="610362"/>
                  </a:lnTo>
                  <a:lnTo>
                    <a:pt x="1835" y="658056"/>
                  </a:lnTo>
                  <a:lnTo>
                    <a:pt x="7252" y="704748"/>
                  </a:lnTo>
                  <a:lnTo>
                    <a:pt x="16115" y="750301"/>
                  </a:lnTo>
                  <a:lnTo>
                    <a:pt x="28288" y="794579"/>
                  </a:lnTo>
                  <a:lnTo>
                    <a:pt x="43635" y="837446"/>
                  </a:lnTo>
                  <a:lnTo>
                    <a:pt x="62021" y="878768"/>
                  </a:lnTo>
                  <a:lnTo>
                    <a:pt x="83311" y="918407"/>
                  </a:lnTo>
                  <a:lnTo>
                    <a:pt x="107370" y="956229"/>
                  </a:lnTo>
                  <a:lnTo>
                    <a:pt x="134060" y="992097"/>
                  </a:lnTo>
                  <a:lnTo>
                    <a:pt x="163248" y="1025876"/>
                  </a:lnTo>
                  <a:lnTo>
                    <a:pt x="194798" y="1057430"/>
                  </a:lnTo>
                  <a:lnTo>
                    <a:pt x="228573" y="1086623"/>
                  </a:lnTo>
                  <a:lnTo>
                    <a:pt x="264439" y="1113319"/>
                  </a:lnTo>
                  <a:lnTo>
                    <a:pt x="302260" y="1137383"/>
                  </a:lnTo>
                  <a:lnTo>
                    <a:pt x="341900" y="1158679"/>
                  </a:lnTo>
                  <a:lnTo>
                    <a:pt x="383224" y="1177072"/>
                  </a:lnTo>
                  <a:lnTo>
                    <a:pt x="426097" y="1192424"/>
                  </a:lnTo>
                  <a:lnTo>
                    <a:pt x="470382" y="1204602"/>
                  </a:lnTo>
                  <a:lnTo>
                    <a:pt x="515945" y="1213468"/>
                  </a:lnTo>
                  <a:lnTo>
                    <a:pt x="562650" y="1218887"/>
                  </a:lnTo>
                  <a:lnTo>
                    <a:pt x="610362" y="1220723"/>
                  </a:lnTo>
                  <a:lnTo>
                    <a:pt x="1220597" y="1220723"/>
                  </a:lnTo>
                  <a:lnTo>
                    <a:pt x="1220597" y="610362"/>
                  </a:lnTo>
                  <a:lnTo>
                    <a:pt x="1218761" y="562667"/>
                  </a:lnTo>
                  <a:lnTo>
                    <a:pt x="1213344" y="515975"/>
                  </a:lnTo>
                  <a:lnTo>
                    <a:pt x="1204482" y="470422"/>
                  </a:lnTo>
                  <a:lnTo>
                    <a:pt x="1192309" y="426144"/>
                  </a:lnTo>
                  <a:lnTo>
                    <a:pt x="1176963" y="383277"/>
                  </a:lnTo>
                  <a:lnTo>
                    <a:pt x="1158578" y="341955"/>
                  </a:lnTo>
                  <a:lnTo>
                    <a:pt x="1137289" y="302316"/>
                  </a:lnTo>
                  <a:lnTo>
                    <a:pt x="1113233" y="264494"/>
                  </a:lnTo>
                  <a:lnTo>
                    <a:pt x="1086546" y="228626"/>
                  </a:lnTo>
                  <a:lnTo>
                    <a:pt x="1057362" y="194847"/>
                  </a:lnTo>
                  <a:lnTo>
                    <a:pt x="1025817" y="163293"/>
                  </a:lnTo>
                  <a:lnTo>
                    <a:pt x="992047" y="134100"/>
                  </a:lnTo>
                  <a:lnTo>
                    <a:pt x="956187" y="107404"/>
                  </a:lnTo>
                  <a:lnTo>
                    <a:pt x="918374" y="83340"/>
                  </a:lnTo>
                  <a:lnTo>
                    <a:pt x="878742" y="62044"/>
                  </a:lnTo>
                  <a:lnTo>
                    <a:pt x="837428" y="43651"/>
                  </a:lnTo>
                  <a:lnTo>
                    <a:pt x="794567" y="28299"/>
                  </a:lnTo>
                  <a:lnTo>
                    <a:pt x="750294" y="16121"/>
                  </a:lnTo>
                  <a:lnTo>
                    <a:pt x="704745" y="7255"/>
                  </a:lnTo>
                  <a:lnTo>
                    <a:pt x="658055" y="1836"/>
                  </a:lnTo>
                  <a:lnTo>
                    <a:pt x="610362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</p:grpSp>
      <p:sp>
        <p:nvSpPr>
          <p:cNvPr id="36" name="object 16">
            <a:extLst>
              <a:ext uri="{FF2B5EF4-FFF2-40B4-BE49-F238E27FC236}">
                <a16:creationId xmlns:a16="http://schemas.microsoft.com/office/drawing/2014/main" id="{3B84B203-A275-EC60-3252-04AB83046FE8}"/>
              </a:ext>
            </a:extLst>
          </p:cNvPr>
          <p:cNvSpPr/>
          <p:nvPr/>
        </p:nvSpPr>
        <p:spPr>
          <a:xfrm>
            <a:off x="3905288" y="3051579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1221104" h="1221105">
                <a:moveTo>
                  <a:pt x="610235" y="0"/>
                </a:moveTo>
                <a:lnTo>
                  <a:pt x="562541" y="1836"/>
                </a:lnTo>
                <a:lnTo>
                  <a:pt x="515851" y="7255"/>
                </a:lnTo>
                <a:lnTo>
                  <a:pt x="470302" y="16121"/>
                </a:lnTo>
                <a:lnTo>
                  <a:pt x="426029" y="28299"/>
                </a:lnTo>
                <a:lnTo>
                  <a:pt x="383168" y="43651"/>
                </a:lnTo>
                <a:lnTo>
                  <a:pt x="341854" y="62044"/>
                </a:lnTo>
                <a:lnTo>
                  <a:pt x="302222" y="83340"/>
                </a:lnTo>
                <a:lnTo>
                  <a:pt x="264409" y="107404"/>
                </a:lnTo>
                <a:lnTo>
                  <a:pt x="228549" y="134100"/>
                </a:lnTo>
                <a:lnTo>
                  <a:pt x="194779" y="163293"/>
                </a:lnTo>
                <a:lnTo>
                  <a:pt x="163234" y="194847"/>
                </a:lnTo>
                <a:lnTo>
                  <a:pt x="134050" y="228626"/>
                </a:lnTo>
                <a:lnTo>
                  <a:pt x="107363" y="264494"/>
                </a:lnTo>
                <a:lnTo>
                  <a:pt x="83307" y="302316"/>
                </a:lnTo>
                <a:lnTo>
                  <a:pt x="62018" y="341955"/>
                </a:lnTo>
                <a:lnTo>
                  <a:pt x="43633" y="383277"/>
                </a:lnTo>
                <a:lnTo>
                  <a:pt x="28287" y="426144"/>
                </a:lnTo>
                <a:lnTo>
                  <a:pt x="16114" y="470422"/>
                </a:lnTo>
                <a:lnTo>
                  <a:pt x="7252" y="515975"/>
                </a:lnTo>
                <a:lnTo>
                  <a:pt x="1835" y="562667"/>
                </a:lnTo>
                <a:lnTo>
                  <a:pt x="0" y="610362"/>
                </a:lnTo>
                <a:lnTo>
                  <a:pt x="1835" y="658056"/>
                </a:lnTo>
                <a:lnTo>
                  <a:pt x="7252" y="704748"/>
                </a:lnTo>
                <a:lnTo>
                  <a:pt x="16114" y="750301"/>
                </a:lnTo>
                <a:lnTo>
                  <a:pt x="28287" y="794579"/>
                </a:lnTo>
                <a:lnTo>
                  <a:pt x="43633" y="837446"/>
                </a:lnTo>
                <a:lnTo>
                  <a:pt x="62018" y="878768"/>
                </a:lnTo>
                <a:lnTo>
                  <a:pt x="83307" y="918407"/>
                </a:lnTo>
                <a:lnTo>
                  <a:pt x="107363" y="956229"/>
                </a:lnTo>
                <a:lnTo>
                  <a:pt x="134050" y="992097"/>
                </a:lnTo>
                <a:lnTo>
                  <a:pt x="163234" y="1025876"/>
                </a:lnTo>
                <a:lnTo>
                  <a:pt x="194779" y="1057430"/>
                </a:lnTo>
                <a:lnTo>
                  <a:pt x="228549" y="1086623"/>
                </a:lnTo>
                <a:lnTo>
                  <a:pt x="264409" y="1113319"/>
                </a:lnTo>
                <a:lnTo>
                  <a:pt x="302222" y="1137383"/>
                </a:lnTo>
                <a:lnTo>
                  <a:pt x="341854" y="1158679"/>
                </a:lnTo>
                <a:lnTo>
                  <a:pt x="383168" y="1177072"/>
                </a:lnTo>
                <a:lnTo>
                  <a:pt x="426029" y="1192424"/>
                </a:lnTo>
                <a:lnTo>
                  <a:pt x="470302" y="1204602"/>
                </a:lnTo>
                <a:lnTo>
                  <a:pt x="515851" y="1213468"/>
                </a:lnTo>
                <a:lnTo>
                  <a:pt x="562541" y="1218887"/>
                </a:lnTo>
                <a:lnTo>
                  <a:pt x="610235" y="1220723"/>
                </a:lnTo>
                <a:lnTo>
                  <a:pt x="1220597" y="1220723"/>
                </a:lnTo>
                <a:lnTo>
                  <a:pt x="1220597" y="610362"/>
                </a:lnTo>
                <a:lnTo>
                  <a:pt x="1218761" y="562667"/>
                </a:lnTo>
                <a:lnTo>
                  <a:pt x="1213344" y="515975"/>
                </a:lnTo>
                <a:lnTo>
                  <a:pt x="1204481" y="470422"/>
                </a:lnTo>
                <a:lnTo>
                  <a:pt x="1192308" y="426144"/>
                </a:lnTo>
                <a:lnTo>
                  <a:pt x="1176961" y="383277"/>
                </a:lnTo>
                <a:lnTo>
                  <a:pt x="1158575" y="341955"/>
                </a:lnTo>
                <a:lnTo>
                  <a:pt x="1137285" y="302316"/>
                </a:lnTo>
                <a:lnTo>
                  <a:pt x="1113226" y="264494"/>
                </a:lnTo>
                <a:lnTo>
                  <a:pt x="1086536" y="228626"/>
                </a:lnTo>
                <a:lnTo>
                  <a:pt x="1057348" y="194847"/>
                </a:lnTo>
                <a:lnTo>
                  <a:pt x="1025798" y="163293"/>
                </a:lnTo>
                <a:lnTo>
                  <a:pt x="992023" y="134100"/>
                </a:lnTo>
                <a:lnTo>
                  <a:pt x="956157" y="107404"/>
                </a:lnTo>
                <a:lnTo>
                  <a:pt x="918337" y="83340"/>
                </a:lnTo>
                <a:lnTo>
                  <a:pt x="878696" y="62044"/>
                </a:lnTo>
                <a:lnTo>
                  <a:pt x="837372" y="43651"/>
                </a:lnTo>
                <a:lnTo>
                  <a:pt x="794499" y="28299"/>
                </a:lnTo>
                <a:lnTo>
                  <a:pt x="750214" y="16121"/>
                </a:lnTo>
                <a:lnTo>
                  <a:pt x="704651" y="7255"/>
                </a:lnTo>
                <a:lnTo>
                  <a:pt x="657946" y="1836"/>
                </a:lnTo>
                <a:lnTo>
                  <a:pt x="610235" y="0"/>
                </a:lnTo>
                <a:close/>
              </a:path>
            </a:pathLst>
          </a:custGeom>
          <a:solidFill>
            <a:srgbClr val="E8540D"/>
          </a:solidFill>
        </p:spPr>
        <p:txBody>
          <a:bodyPr wrap="square" lIns="0" tIns="0" rIns="0" bIns="0" rtlCol="0"/>
          <a:lstStyle/>
          <a:p>
            <a:pPr defTabSz="914378"/>
            <a:endParaRPr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id="{11EC549F-2F15-D4D8-A698-75C4EC936C08}"/>
              </a:ext>
            </a:extLst>
          </p:cNvPr>
          <p:cNvSpPr txBox="1"/>
          <p:nvPr/>
        </p:nvSpPr>
        <p:spPr>
          <a:xfrm>
            <a:off x="3778762" y="4013382"/>
            <a:ext cx="1410900" cy="849213"/>
          </a:xfrm>
          <a:prstGeom prst="rect">
            <a:avLst/>
          </a:prstGeom>
        </p:spPr>
        <p:txBody>
          <a:bodyPr vert="horz" wrap="square" lIns="0" tIns="70009" rIns="0" bIns="0" rtlCol="0" anchor="t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400" b="1" spc="-4">
                <a:solidFill>
                  <a:srgbClr val="173540"/>
                </a:solidFill>
                <a:latin typeface="Calibri"/>
                <a:cs typeface="Arial"/>
              </a:rPr>
              <a:t>20 novembre</a:t>
            </a:r>
            <a:br>
              <a:rPr lang="fr-FR" sz="1400" b="1" spc="-4">
                <a:solidFill>
                  <a:srgbClr val="173540"/>
                </a:solidFill>
                <a:latin typeface="Calibri"/>
                <a:cs typeface="Arial"/>
              </a:rPr>
            </a:br>
            <a:r>
              <a:rPr lang="fr-FR" sz="1100">
                <a:solidFill>
                  <a:srgbClr val="173540"/>
                </a:solidFill>
                <a:latin typeface="Calibri"/>
                <a:cs typeface="Arial"/>
              </a:rPr>
              <a:t>Club Prime</a:t>
            </a:r>
            <a:br>
              <a:rPr lang="fr-FR" sz="1100">
                <a:solidFill>
                  <a:srgbClr val="173540"/>
                </a:solidFill>
                <a:latin typeface="Calibri"/>
                <a:cs typeface="Arial"/>
              </a:rPr>
            </a:br>
            <a:r>
              <a:rPr lang="fr-FR" sz="1100">
                <a:solidFill>
                  <a:srgbClr val="173540"/>
                </a:solidFill>
                <a:latin typeface="Calibri"/>
                <a:cs typeface="Arial"/>
              </a:rPr>
              <a:t>Réunion plénière</a:t>
            </a:r>
          </a:p>
          <a:p>
            <a:pPr marL="28574" algn="ctr" defTabSz="914378"/>
            <a:r>
              <a:rPr lang="fr-FR" sz="1100">
                <a:solidFill>
                  <a:srgbClr val="173540"/>
                </a:solidFill>
                <a:latin typeface="Calibri"/>
                <a:cs typeface="Arial"/>
              </a:rPr>
              <a:t>(Paris)</a:t>
            </a:r>
          </a:p>
        </p:txBody>
      </p:sp>
      <p:sp>
        <p:nvSpPr>
          <p:cNvPr id="45" name="object 36">
            <a:extLst>
              <a:ext uri="{FF2B5EF4-FFF2-40B4-BE49-F238E27FC236}">
                <a16:creationId xmlns:a16="http://schemas.microsoft.com/office/drawing/2014/main" id="{EC2C7DC6-A767-B642-BFEA-5D65B18008D7}"/>
              </a:ext>
            </a:extLst>
          </p:cNvPr>
          <p:cNvSpPr txBox="1"/>
          <p:nvPr/>
        </p:nvSpPr>
        <p:spPr>
          <a:xfrm>
            <a:off x="3917434" y="3206396"/>
            <a:ext cx="869376" cy="653850"/>
          </a:xfrm>
          <a:prstGeom prst="rect">
            <a:avLst/>
          </a:prstGeom>
        </p:spPr>
        <p:txBody>
          <a:bodyPr vert="horz" wrap="square" lIns="0" tIns="70009" rIns="0" bIns="0" rtlCol="0" anchor="ctr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200" b="1" spc="-4" dirty="0">
                <a:solidFill>
                  <a:prstClr val="white"/>
                </a:solidFill>
                <a:latin typeface="Calibri"/>
                <a:cs typeface="Arial"/>
              </a:rPr>
              <a:t>Réunion des adhérents ALLICE</a:t>
            </a:r>
            <a:endParaRPr sz="1200" b="1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6104E83-D597-D6D0-B0FA-E0CC7BB0FF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8" b="31333"/>
          <a:stretch/>
        </p:blipFill>
        <p:spPr>
          <a:xfrm>
            <a:off x="2370072" y="3417671"/>
            <a:ext cx="678676" cy="367635"/>
          </a:xfrm>
          <a:prstGeom prst="rect">
            <a:avLst/>
          </a:prstGeom>
        </p:spPr>
      </p:pic>
      <p:sp>
        <p:nvSpPr>
          <p:cNvPr id="51" name="object 12">
            <a:extLst>
              <a:ext uri="{FF2B5EF4-FFF2-40B4-BE49-F238E27FC236}">
                <a16:creationId xmlns:a16="http://schemas.microsoft.com/office/drawing/2014/main" id="{364F989A-7C91-E686-E9E6-E5791FC4CDCD}"/>
              </a:ext>
            </a:extLst>
          </p:cNvPr>
          <p:cNvSpPr/>
          <p:nvPr/>
        </p:nvSpPr>
        <p:spPr>
          <a:xfrm>
            <a:off x="5576230" y="3067485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1221104" h="1221104">
                <a:moveTo>
                  <a:pt x="610362" y="0"/>
                </a:moveTo>
                <a:lnTo>
                  <a:pt x="562667" y="1836"/>
                </a:lnTo>
                <a:lnTo>
                  <a:pt x="515975" y="7255"/>
                </a:lnTo>
                <a:lnTo>
                  <a:pt x="470422" y="16121"/>
                </a:lnTo>
                <a:lnTo>
                  <a:pt x="426144" y="28299"/>
                </a:lnTo>
                <a:lnTo>
                  <a:pt x="383277" y="43651"/>
                </a:lnTo>
                <a:lnTo>
                  <a:pt x="341955" y="62044"/>
                </a:lnTo>
                <a:lnTo>
                  <a:pt x="302316" y="83340"/>
                </a:lnTo>
                <a:lnTo>
                  <a:pt x="264494" y="107404"/>
                </a:lnTo>
                <a:lnTo>
                  <a:pt x="228626" y="134100"/>
                </a:lnTo>
                <a:lnTo>
                  <a:pt x="194847" y="163293"/>
                </a:lnTo>
                <a:lnTo>
                  <a:pt x="163293" y="194847"/>
                </a:lnTo>
                <a:lnTo>
                  <a:pt x="134100" y="228626"/>
                </a:lnTo>
                <a:lnTo>
                  <a:pt x="107404" y="264494"/>
                </a:lnTo>
                <a:lnTo>
                  <a:pt x="83340" y="302316"/>
                </a:lnTo>
                <a:lnTo>
                  <a:pt x="62044" y="341955"/>
                </a:lnTo>
                <a:lnTo>
                  <a:pt x="43651" y="383277"/>
                </a:lnTo>
                <a:lnTo>
                  <a:pt x="28299" y="426144"/>
                </a:lnTo>
                <a:lnTo>
                  <a:pt x="16121" y="470422"/>
                </a:lnTo>
                <a:lnTo>
                  <a:pt x="7255" y="515975"/>
                </a:lnTo>
                <a:lnTo>
                  <a:pt x="1836" y="562667"/>
                </a:lnTo>
                <a:lnTo>
                  <a:pt x="0" y="610361"/>
                </a:lnTo>
                <a:lnTo>
                  <a:pt x="1836" y="658056"/>
                </a:lnTo>
                <a:lnTo>
                  <a:pt x="7255" y="704748"/>
                </a:lnTo>
                <a:lnTo>
                  <a:pt x="16121" y="750301"/>
                </a:lnTo>
                <a:lnTo>
                  <a:pt x="28299" y="794579"/>
                </a:lnTo>
                <a:lnTo>
                  <a:pt x="43651" y="837446"/>
                </a:lnTo>
                <a:lnTo>
                  <a:pt x="62044" y="878768"/>
                </a:lnTo>
                <a:lnTo>
                  <a:pt x="83340" y="918407"/>
                </a:lnTo>
                <a:lnTo>
                  <a:pt x="107404" y="956229"/>
                </a:lnTo>
                <a:lnTo>
                  <a:pt x="134100" y="992097"/>
                </a:lnTo>
                <a:lnTo>
                  <a:pt x="163293" y="1025876"/>
                </a:lnTo>
                <a:lnTo>
                  <a:pt x="194847" y="1057430"/>
                </a:lnTo>
                <a:lnTo>
                  <a:pt x="228626" y="1086623"/>
                </a:lnTo>
                <a:lnTo>
                  <a:pt x="264494" y="1113319"/>
                </a:lnTo>
                <a:lnTo>
                  <a:pt x="302316" y="1137383"/>
                </a:lnTo>
                <a:lnTo>
                  <a:pt x="341955" y="1158679"/>
                </a:lnTo>
                <a:lnTo>
                  <a:pt x="383277" y="1177072"/>
                </a:lnTo>
                <a:lnTo>
                  <a:pt x="426144" y="1192424"/>
                </a:lnTo>
                <a:lnTo>
                  <a:pt x="470422" y="1204602"/>
                </a:lnTo>
                <a:lnTo>
                  <a:pt x="515975" y="1213468"/>
                </a:lnTo>
                <a:lnTo>
                  <a:pt x="562667" y="1218887"/>
                </a:lnTo>
                <a:lnTo>
                  <a:pt x="610362" y="1220723"/>
                </a:lnTo>
                <a:lnTo>
                  <a:pt x="1220724" y="1220723"/>
                </a:lnTo>
                <a:lnTo>
                  <a:pt x="1220724" y="610361"/>
                </a:lnTo>
                <a:lnTo>
                  <a:pt x="1218887" y="562667"/>
                </a:lnTo>
                <a:lnTo>
                  <a:pt x="1213468" y="515975"/>
                </a:lnTo>
                <a:lnTo>
                  <a:pt x="1204602" y="470422"/>
                </a:lnTo>
                <a:lnTo>
                  <a:pt x="1192424" y="426144"/>
                </a:lnTo>
                <a:lnTo>
                  <a:pt x="1177072" y="383277"/>
                </a:lnTo>
                <a:lnTo>
                  <a:pt x="1158679" y="341955"/>
                </a:lnTo>
                <a:lnTo>
                  <a:pt x="1137383" y="302316"/>
                </a:lnTo>
                <a:lnTo>
                  <a:pt x="1113319" y="264494"/>
                </a:lnTo>
                <a:lnTo>
                  <a:pt x="1086623" y="228626"/>
                </a:lnTo>
                <a:lnTo>
                  <a:pt x="1057430" y="194847"/>
                </a:lnTo>
                <a:lnTo>
                  <a:pt x="1025876" y="163293"/>
                </a:lnTo>
                <a:lnTo>
                  <a:pt x="992097" y="134100"/>
                </a:lnTo>
                <a:lnTo>
                  <a:pt x="956229" y="107404"/>
                </a:lnTo>
                <a:lnTo>
                  <a:pt x="918407" y="83340"/>
                </a:lnTo>
                <a:lnTo>
                  <a:pt x="878768" y="62044"/>
                </a:lnTo>
                <a:lnTo>
                  <a:pt x="837446" y="43651"/>
                </a:lnTo>
                <a:lnTo>
                  <a:pt x="794579" y="28299"/>
                </a:lnTo>
                <a:lnTo>
                  <a:pt x="750301" y="16121"/>
                </a:lnTo>
                <a:lnTo>
                  <a:pt x="704748" y="7255"/>
                </a:lnTo>
                <a:lnTo>
                  <a:pt x="658056" y="1836"/>
                </a:lnTo>
                <a:lnTo>
                  <a:pt x="610362" y="0"/>
                </a:lnTo>
                <a:close/>
              </a:path>
            </a:pathLst>
          </a:custGeom>
          <a:solidFill>
            <a:srgbClr val="173540"/>
          </a:solidFill>
        </p:spPr>
        <p:txBody>
          <a:bodyPr wrap="square" lIns="0" tIns="0" rIns="0" bIns="0" rtlCol="0"/>
          <a:lstStyle/>
          <a:p>
            <a:pPr defTabSz="914378"/>
            <a:endParaRPr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D4FFE6BB-6C46-4A07-AC0A-F50C2D0D8AAC}"/>
              </a:ext>
            </a:extLst>
          </p:cNvPr>
          <p:cNvSpPr txBox="1"/>
          <p:nvPr/>
        </p:nvSpPr>
        <p:spPr>
          <a:xfrm>
            <a:off x="5370205" y="4015224"/>
            <a:ext cx="1286591" cy="849213"/>
          </a:xfrm>
          <a:prstGeom prst="rect">
            <a:avLst/>
          </a:prstGeom>
        </p:spPr>
        <p:txBody>
          <a:bodyPr vert="horz" wrap="square" lIns="0" tIns="70009" rIns="0" bIns="0" rtlCol="0" anchor="t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400" b="1" spc="-4" dirty="0">
                <a:solidFill>
                  <a:srgbClr val="173540"/>
                </a:solidFill>
                <a:latin typeface="Calibri"/>
                <a:cs typeface="Arial"/>
              </a:rPr>
              <a:t>25-26 novembre</a:t>
            </a:r>
            <a:endParaRPr sz="1400" b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34766" algn="ctr" defTabSz="914378">
              <a:spcBef>
                <a:spcPts val="319"/>
              </a:spcBef>
            </a:pPr>
            <a:r>
              <a:rPr lang="fr-FR" sz="1100" dirty="0">
                <a:solidFill>
                  <a:srgbClr val="173540"/>
                </a:solidFill>
                <a:latin typeface="Calibri"/>
                <a:cs typeface="Arial"/>
              </a:rPr>
              <a:t>PCH Meetings</a:t>
            </a:r>
          </a:p>
          <a:p>
            <a:pPr marL="34766" algn="ctr" defTabSz="914378">
              <a:spcBef>
                <a:spcPts val="319"/>
              </a:spcBef>
            </a:pPr>
            <a:r>
              <a:rPr lang="fr-FR" sz="1100" dirty="0">
                <a:solidFill>
                  <a:srgbClr val="173540"/>
                </a:solidFill>
                <a:latin typeface="Calibri"/>
                <a:cs typeface="Arial"/>
              </a:rPr>
              <a:t>(Lyon)</a:t>
            </a:r>
          </a:p>
          <a:p>
            <a:pPr marL="34766" algn="ctr" defTabSz="914378">
              <a:spcBef>
                <a:spcPts val="319"/>
              </a:spcBef>
            </a:pPr>
            <a:endParaRPr sz="11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53" name="object 36">
            <a:extLst>
              <a:ext uri="{FF2B5EF4-FFF2-40B4-BE49-F238E27FC236}">
                <a16:creationId xmlns:a16="http://schemas.microsoft.com/office/drawing/2014/main" id="{4EF5D3D2-63DA-86BC-C928-151C90487D6F}"/>
              </a:ext>
            </a:extLst>
          </p:cNvPr>
          <p:cNvSpPr txBox="1"/>
          <p:nvPr/>
        </p:nvSpPr>
        <p:spPr>
          <a:xfrm>
            <a:off x="5591542" y="3149693"/>
            <a:ext cx="869376" cy="527099"/>
          </a:xfrm>
          <a:prstGeom prst="rect">
            <a:avLst/>
          </a:prstGeom>
        </p:spPr>
        <p:txBody>
          <a:bodyPr vert="horz" wrap="square" lIns="0" tIns="70009" rIns="0" bIns="0" rtlCol="0" anchor="ctr">
            <a:noAutofit/>
          </a:bodyPr>
          <a:lstStyle/>
          <a:p>
            <a:pPr marL="28574" algn="ctr" defTabSz="914378">
              <a:spcBef>
                <a:spcPts val="551"/>
              </a:spcBef>
            </a:pPr>
            <a:r>
              <a:rPr lang="fr-FR" sz="1200" b="1" spc="-4" dirty="0">
                <a:solidFill>
                  <a:prstClr val="white"/>
                </a:solidFill>
                <a:latin typeface="Calibri"/>
                <a:cs typeface="Arial"/>
              </a:rPr>
              <a:t>Rencontre partenaire</a:t>
            </a:r>
            <a:endParaRPr sz="1200" b="1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56" name="Graphique 55" descr="Micro de radio avec un remplissage uni">
            <a:extLst>
              <a:ext uri="{FF2B5EF4-FFF2-40B4-BE49-F238E27FC236}">
                <a16:creationId xmlns:a16="http://schemas.microsoft.com/office/drawing/2014/main" id="{CC00A543-10D6-F5E0-63A3-AA9FDCF13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7764" y="3650129"/>
            <a:ext cx="259246" cy="259246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634A3EA8-8145-6150-111C-6BC2D7E345D8}"/>
              </a:ext>
            </a:extLst>
          </p:cNvPr>
          <p:cNvGrpSpPr/>
          <p:nvPr/>
        </p:nvGrpSpPr>
        <p:grpSpPr>
          <a:xfrm>
            <a:off x="6707009" y="1095690"/>
            <a:ext cx="1410900" cy="1781103"/>
            <a:chOff x="3531743" y="1031599"/>
            <a:chExt cx="1410900" cy="1781103"/>
          </a:xfrm>
        </p:grpSpPr>
        <p:sp>
          <p:nvSpPr>
            <p:cNvPr id="75" name="object 16">
              <a:extLst>
                <a:ext uri="{FF2B5EF4-FFF2-40B4-BE49-F238E27FC236}">
                  <a16:creationId xmlns:a16="http://schemas.microsoft.com/office/drawing/2014/main" id="{B4338B30-732E-1FBE-85AF-1CDED46C4F3A}"/>
                </a:ext>
              </a:extLst>
            </p:cNvPr>
            <p:cNvSpPr/>
            <p:nvPr/>
          </p:nvSpPr>
          <p:spPr>
            <a:xfrm>
              <a:off x="3787192" y="1031599"/>
              <a:ext cx="900000" cy="900000"/>
            </a:xfrm>
            <a:custGeom>
              <a:avLst/>
              <a:gdLst/>
              <a:ahLst/>
              <a:cxnLst/>
              <a:rect l="l" t="t" r="r" b="b"/>
              <a:pathLst>
                <a:path w="1221104" h="1221105">
                  <a:moveTo>
                    <a:pt x="610235" y="0"/>
                  </a:moveTo>
                  <a:lnTo>
                    <a:pt x="562541" y="1836"/>
                  </a:lnTo>
                  <a:lnTo>
                    <a:pt x="515851" y="7255"/>
                  </a:lnTo>
                  <a:lnTo>
                    <a:pt x="470302" y="16121"/>
                  </a:lnTo>
                  <a:lnTo>
                    <a:pt x="426029" y="28299"/>
                  </a:lnTo>
                  <a:lnTo>
                    <a:pt x="383168" y="43651"/>
                  </a:lnTo>
                  <a:lnTo>
                    <a:pt x="341854" y="62044"/>
                  </a:lnTo>
                  <a:lnTo>
                    <a:pt x="302222" y="83340"/>
                  </a:lnTo>
                  <a:lnTo>
                    <a:pt x="264409" y="107404"/>
                  </a:lnTo>
                  <a:lnTo>
                    <a:pt x="228549" y="134100"/>
                  </a:lnTo>
                  <a:lnTo>
                    <a:pt x="194779" y="163293"/>
                  </a:lnTo>
                  <a:lnTo>
                    <a:pt x="163234" y="194847"/>
                  </a:lnTo>
                  <a:lnTo>
                    <a:pt x="134050" y="228626"/>
                  </a:lnTo>
                  <a:lnTo>
                    <a:pt x="107363" y="264494"/>
                  </a:lnTo>
                  <a:lnTo>
                    <a:pt x="83307" y="302316"/>
                  </a:lnTo>
                  <a:lnTo>
                    <a:pt x="62018" y="341955"/>
                  </a:lnTo>
                  <a:lnTo>
                    <a:pt x="43633" y="383277"/>
                  </a:lnTo>
                  <a:lnTo>
                    <a:pt x="28287" y="426144"/>
                  </a:lnTo>
                  <a:lnTo>
                    <a:pt x="16114" y="470422"/>
                  </a:lnTo>
                  <a:lnTo>
                    <a:pt x="7252" y="515975"/>
                  </a:lnTo>
                  <a:lnTo>
                    <a:pt x="1835" y="562667"/>
                  </a:lnTo>
                  <a:lnTo>
                    <a:pt x="0" y="610362"/>
                  </a:lnTo>
                  <a:lnTo>
                    <a:pt x="1835" y="658056"/>
                  </a:lnTo>
                  <a:lnTo>
                    <a:pt x="7252" y="704748"/>
                  </a:lnTo>
                  <a:lnTo>
                    <a:pt x="16114" y="750301"/>
                  </a:lnTo>
                  <a:lnTo>
                    <a:pt x="28287" y="794579"/>
                  </a:lnTo>
                  <a:lnTo>
                    <a:pt x="43633" y="837446"/>
                  </a:lnTo>
                  <a:lnTo>
                    <a:pt x="62018" y="878768"/>
                  </a:lnTo>
                  <a:lnTo>
                    <a:pt x="83307" y="918407"/>
                  </a:lnTo>
                  <a:lnTo>
                    <a:pt x="107363" y="956229"/>
                  </a:lnTo>
                  <a:lnTo>
                    <a:pt x="134050" y="992097"/>
                  </a:lnTo>
                  <a:lnTo>
                    <a:pt x="163234" y="1025876"/>
                  </a:lnTo>
                  <a:lnTo>
                    <a:pt x="194779" y="1057430"/>
                  </a:lnTo>
                  <a:lnTo>
                    <a:pt x="228549" y="1086623"/>
                  </a:lnTo>
                  <a:lnTo>
                    <a:pt x="264409" y="1113319"/>
                  </a:lnTo>
                  <a:lnTo>
                    <a:pt x="302222" y="1137383"/>
                  </a:lnTo>
                  <a:lnTo>
                    <a:pt x="341854" y="1158679"/>
                  </a:lnTo>
                  <a:lnTo>
                    <a:pt x="383168" y="1177072"/>
                  </a:lnTo>
                  <a:lnTo>
                    <a:pt x="426029" y="1192424"/>
                  </a:lnTo>
                  <a:lnTo>
                    <a:pt x="470302" y="1204602"/>
                  </a:lnTo>
                  <a:lnTo>
                    <a:pt x="515851" y="1213468"/>
                  </a:lnTo>
                  <a:lnTo>
                    <a:pt x="562541" y="1218887"/>
                  </a:lnTo>
                  <a:lnTo>
                    <a:pt x="610235" y="1220723"/>
                  </a:lnTo>
                  <a:lnTo>
                    <a:pt x="1220597" y="1220723"/>
                  </a:lnTo>
                  <a:lnTo>
                    <a:pt x="1220597" y="610362"/>
                  </a:lnTo>
                  <a:lnTo>
                    <a:pt x="1218761" y="562667"/>
                  </a:lnTo>
                  <a:lnTo>
                    <a:pt x="1213344" y="515975"/>
                  </a:lnTo>
                  <a:lnTo>
                    <a:pt x="1204481" y="470422"/>
                  </a:lnTo>
                  <a:lnTo>
                    <a:pt x="1192308" y="426144"/>
                  </a:lnTo>
                  <a:lnTo>
                    <a:pt x="1176961" y="383277"/>
                  </a:lnTo>
                  <a:lnTo>
                    <a:pt x="1158575" y="341955"/>
                  </a:lnTo>
                  <a:lnTo>
                    <a:pt x="1137285" y="302316"/>
                  </a:lnTo>
                  <a:lnTo>
                    <a:pt x="1113226" y="264494"/>
                  </a:lnTo>
                  <a:lnTo>
                    <a:pt x="1086536" y="228626"/>
                  </a:lnTo>
                  <a:lnTo>
                    <a:pt x="1057348" y="194847"/>
                  </a:lnTo>
                  <a:lnTo>
                    <a:pt x="1025798" y="163293"/>
                  </a:lnTo>
                  <a:lnTo>
                    <a:pt x="992023" y="134100"/>
                  </a:lnTo>
                  <a:lnTo>
                    <a:pt x="956157" y="107404"/>
                  </a:lnTo>
                  <a:lnTo>
                    <a:pt x="918337" y="83340"/>
                  </a:lnTo>
                  <a:lnTo>
                    <a:pt x="878696" y="62044"/>
                  </a:lnTo>
                  <a:lnTo>
                    <a:pt x="837372" y="43651"/>
                  </a:lnTo>
                  <a:lnTo>
                    <a:pt x="794499" y="28299"/>
                  </a:lnTo>
                  <a:lnTo>
                    <a:pt x="750214" y="16121"/>
                  </a:lnTo>
                  <a:lnTo>
                    <a:pt x="704651" y="7255"/>
                  </a:lnTo>
                  <a:lnTo>
                    <a:pt x="657946" y="1836"/>
                  </a:lnTo>
                  <a:lnTo>
                    <a:pt x="610235" y="0"/>
                  </a:lnTo>
                  <a:close/>
                </a:path>
              </a:pathLst>
            </a:custGeom>
            <a:solidFill>
              <a:srgbClr val="E8540D"/>
            </a:solidFill>
          </p:spPr>
          <p:txBody>
            <a:bodyPr wrap="square" lIns="0" tIns="0" rIns="0" bIns="0" rtlCol="0"/>
            <a:lstStyle/>
            <a:p>
              <a:pPr defTabSz="914378"/>
              <a:endParaRPr>
                <a:solidFill>
                  <a:prstClr val="black"/>
                </a:solidFill>
                <a:latin typeface="Open Sans"/>
              </a:endParaRPr>
            </a:p>
          </p:txBody>
        </p:sp>
        <p:sp>
          <p:nvSpPr>
            <p:cNvPr id="76" name="object 36">
              <a:extLst>
                <a:ext uri="{FF2B5EF4-FFF2-40B4-BE49-F238E27FC236}">
                  <a16:creationId xmlns:a16="http://schemas.microsoft.com/office/drawing/2014/main" id="{7640BF1A-4109-75D8-2BCE-F9674E5FB97A}"/>
                </a:ext>
              </a:extLst>
            </p:cNvPr>
            <p:cNvSpPr txBox="1"/>
            <p:nvPr/>
          </p:nvSpPr>
          <p:spPr>
            <a:xfrm>
              <a:off x="3531743" y="1963489"/>
              <a:ext cx="1410900" cy="849213"/>
            </a:xfrm>
            <a:prstGeom prst="rect">
              <a:avLst/>
            </a:prstGeom>
          </p:spPr>
          <p:txBody>
            <a:bodyPr vert="horz" wrap="square" lIns="0" tIns="70009" rIns="0" bIns="0" rtlCol="0" anchor="t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400" b="1" spc="-4" dirty="0">
                  <a:solidFill>
                    <a:srgbClr val="173540"/>
                  </a:solidFill>
                  <a:latin typeface="Calibri"/>
                  <a:cs typeface="Arial"/>
                </a:rPr>
                <a:t>23 mai</a:t>
              </a:r>
              <a:endParaRPr sz="1400" b="1" dirty="0">
                <a:solidFill>
                  <a:prstClr val="black"/>
                </a:solidFill>
                <a:latin typeface="Calibri"/>
                <a:cs typeface="Arial"/>
              </a:endParaRPr>
            </a:p>
            <a:p>
              <a:pPr marL="34766" algn="ctr" defTabSz="914378">
                <a:spcBef>
                  <a:spcPts val="319"/>
                </a:spcBef>
              </a:pPr>
              <a:r>
                <a:rPr lang="fr-FR" sz="1100" spc="-4" dirty="0">
                  <a:solidFill>
                    <a:srgbClr val="173540"/>
                  </a:solidFill>
                  <a:latin typeface="Calibri"/>
                  <a:cs typeface="Arial"/>
                </a:rPr>
                <a:t>RDV Européen</a:t>
              </a:r>
              <a:endParaRPr lang="fr-FR" sz="1100" dirty="0">
                <a:solidFill>
                  <a:srgbClr val="173540"/>
                </a:solidFill>
                <a:latin typeface="Calibri"/>
                <a:cs typeface="Arial"/>
              </a:endParaRPr>
            </a:p>
          </p:txBody>
        </p:sp>
        <p:sp>
          <p:nvSpPr>
            <p:cNvPr id="77" name="object 36">
              <a:extLst>
                <a:ext uri="{FF2B5EF4-FFF2-40B4-BE49-F238E27FC236}">
                  <a16:creationId xmlns:a16="http://schemas.microsoft.com/office/drawing/2014/main" id="{1845B3CB-2ABC-2D6D-A774-DEA527519B3F}"/>
                </a:ext>
              </a:extLst>
            </p:cNvPr>
            <p:cNvSpPr txBox="1"/>
            <p:nvPr/>
          </p:nvSpPr>
          <p:spPr>
            <a:xfrm>
              <a:off x="3802504" y="1122783"/>
              <a:ext cx="869376" cy="653850"/>
            </a:xfrm>
            <a:prstGeom prst="rect">
              <a:avLst/>
            </a:prstGeom>
          </p:spPr>
          <p:txBody>
            <a:bodyPr vert="horz" wrap="square" lIns="0" tIns="70009" rIns="0" bIns="0" rtlCol="0" anchor="ctr">
              <a:noAutofit/>
            </a:bodyPr>
            <a:lstStyle/>
            <a:p>
              <a:pPr marL="28574" algn="ctr" defTabSz="914378">
                <a:spcBef>
                  <a:spcPts val="551"/>
                </a:spcBef>
              </a:pPr>
              <a:r>
                <a:rPr lang="fr-FR" sz="1200" b="1" spc="-4" dirty="0">
                  <a:solidFill>
                    <a:prstClr val="white"/>
                  </a:solidFill>
                  <a:latin typeface="Calibri"/>
                  <a:cs typeface="Arial"/>
                </a:rPr>
                <a:t>E-Café EUROPE</a:t>
              </a:r>
              <a:endParaRPr sz="1200" b="1" dirty="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</p:grpSp>
      <p:pic>
        <p:nvPicPr>
          <p:cNvPr id="78" name="Image 77" descr="Une image contenant étoile, astronomie&#10;&#10;Description générée automatiquement avec une confiance moyenne">
            <a:extLst>
              <a:ext uri="{FF2B5EF4-FFF2-40B4-BE49-F238E27FC236}">
                <a16:creationId xmlns:a16="http://schemas.microsoft.com/office/drawing/2014/main" id="{291700AA-C20E-3246-AEFB-2496080948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18" y="923766"/>
            <a:ext cx="1226777" cy="12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9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56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INTRODUCTION</a:t>
            </a:r>
            <a:br>
              <a:rPr lang="fr-FR" dirty="0"/>
            </a:br>
            <a:r>
              <a:rPr lang="fr-FR" dirty="0"/>
              <a:t>&amp; PROGRAMME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Club PRIME</a:t>
            </a:r>
          </a:p>
          <a:p>
            <a:r>
              <a:rPr lang="fr-FR" dirty="0"/>
              <a:t>25/03/2025</a:t>
            </a:r>
          </a:p>
        </p:txBody>
      </p:sp>
    </p:spTree>
    <p:extLst>
      <p:ext uri="{BB962C8B-B14F-4D97-AF65-F5344CB8AC3E}">
        <p14:creationId xmlns:p14="http://schemas.microsoft.com/office/powerpoint/2010/main" val="18489893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Programme de la journée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91024"/>
            <a:ext cx="4038600" cy="3545775"/>
          </a:xfrm>
        </p:spPr>
        <p:txBody>
          <a:bodyPr/>
          <a:lstStyle/>
          <a:p>
            <a:r>
              <a:rPr lang="fr-FR" sz="1600" dirty="0"/>
              <a:t>9h45/10h30: Accueil</a:t>
            </a:r>
          </a:p>
          <a:p>
            <a:endParaRPr lang="fr-FR" sz="1600" dirty="0"/>
          </a:p>
          <a:p>
            <a:r>
              <a:rPr lang="fr-FR" sz="1600" dirty="0"/>
              <a:t>10h30/11h: Actualités Allice</a:t>
            </a:r>
          </a:p>
          <a:p>
            <a:pPr lvl="1"/>
            <a:r>
              <a:rPr lang="fr-FR" sz="1400" dirty="0"/>
              <a:t>Introduction et programme</a:t>
            </a:r>
          </a:p>
          <a:p>
            <a:pPr lvl="1"/>
            <a:r>
              <a:rPr lang="fr-FR" sz="1400" dirty="0"/>
              <a:t>Nouvelle interface site internet</a:t>
            </a:r>
          </a:p>
          <a:p>
            <a:pPr lvl="1"/>
            <a:r>
              <a:rPr lang="fr-FR" sz="1400" dirty="0"/>
              <a:t>Congrès 2025</a:t>
            </a:r>
          </a:p>
          <a:p>
            <a:pPr lvl="1"/>
            <a:r>
              <a:rPr lang="fr-FR" sz="1400" dirty="0"/>
              <a:t>E-cafés Europe</a:t>
            </a:r>
          </a:p>
          <a:p>
            <a:endParaRPr lang="fr-FR" sz="1600" dirty="0"/>
          </a:p>
          <a:p>
            <a:r>
              <a:rPr lang="fr-FR" sz="1600" dirty="0"/>
              <a:t>11h/12h: Présentation </a:t>
            </a:r>
            <a:r>
              <a:rPr lang="fr-FR" sz="1600" dirty="0" err="1"/>
              <a:t>Terréal</a:t>
            </a:r>
            <a:r>
              <a:rPr lang="fr-FR" sz="1600" dirty="0"/>
              <a:t> </a:t>
            </a:r>
            <a:r>
              <a:rPr lang="fr-FR" sz="1600" dirty="0" err="1"/>
              <a:t>Wienerberger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12/13h30: Pause déjeunatoire</a:t>
            </a:r>
            <a:endParaRPr lang="fr-FR" sz="1800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>
          <a:xfrm>
            <a:off x="4645026" y="891024"/>
            <a:ext cx="4041775" cy="3545775"/>
          </a:xfrm>
        </p:spPr>
        <p:txBody>
          <a:bodyPr/>
          <a:lstStyle/>
          <a:p>
            <a:r>
              <a:rPr lang="fr-FR" sz="1600" dirty="0"/>
              <a:t>13h30/13h45:  Départ navette</a:t>
            </a:r>
          </a:p>
          <a:p>
            <a:endParaRPr lang="fr-FR" sz="1600" dirty="0"/>
          </a:p>
          <a:p>
            <a:r>
              <a:rPr lang="fr-FR" sz="1600" dirty="0"/>
              <a:t>13h45/14h: Equipement EPI</a:t>
            </a:r>
          </a:p>
          <a:p>
            <a:endParaRPr lang="fr-FR" sz="1600" dirty="0"/>
          </a:p>
          <a:p>
            <a:r>
              <a:rPr lang="fr-FR" sz="1600" dirty="0"/>
              <a:t>14h/16h: Visite</a:t>
            </a:r>
          </a:p>
          <a:p>
            <a:endParaRPr lang="fr-FR" sz="1600" dirty="0"/>
          </a:p>
          <a:p>
            <a:r>
              <a:rPr lang="fr-FR" sz="1600" dirty="0"/>
              <a:t>16h/16h15: Dépose EPI</a:t>
            </a:r>
          </a:p>
          <a:p>
            <a:endParaRPr lang="fr-FR" sz="1600" dirty="0"/>
          </a:p>
          <a:p>
            <a:r>
              <a:rPr lang="fr-FR" sz="1600" dirty="0"/>
              <a:t>16h15/16h30: Retour navette  </a:t>
            </a:r>
            <a:endParaRPr lang="fr-FR" sz="1400" dirty="0"/>
          </a:p>
          <a:p>
            <a:pPr lvl="1"/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95A73-A89A-4BC7-8564-4CF1D1DD2F51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93AC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21/11/2024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93ACB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93AC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Club PRIME - Bilan 2024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2862238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F7F9C-8F54-6C17-2BBB-AF895FCB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01C9A1-A672-02B0-E7FE-CB9C5D9AB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05339F-B763-C710-6160-95EB49A7E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95A73-A89A-4BC7-8564-4CF1D1DD2F51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200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1B68-EC86-3857-28BB-C6A684B1C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4D53C25-2D83-E224-7692-52BEB3F15B5A}"/>
              </a:ext>
            </a:extLst>
          </p:cNvPr>
          <p:cNvSpPr/>
          <p:nvPr/>
        </p:nvSpPr>
        <p:spPr>
          <a:xfrm>
            <a:off x="2366675" y="3343098"/>
            <a:ext cx="3855772" cy="1264408"/>
          </a:xfrm>
          <a:prstGeom prst="roundRect">
            <a:avLst/>
          </a:prstGeom>
          <a:solidFill>
            <a:srgbClr val="F2F2F2">
              <a:alpha val="50196"/>
            </a:srgb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" name="Rectangle : coins arrondis 1033">
            <a:extLst>
              <a:ext uri="{FF2B5EF4-FFF2-40B4-BE49-F238E27FC236}">
                <a16:creationId xmlns:a16="http://schemas.microsoft.com/office/drawing/2014/main" id="{272F2A37-BBC0-D307-EB6B-AA33B1987DD6}"/>
              </a:ext>
            </a:extLst>
          </p:cNvPr>
          <p:cNvSpPr/>
          <p:nvPr/>
        </p:nvSpPr>
        <p:spPr>
          <a:xfrm>
            <a:off x="2068856" y="1539012"/>
            <a:ext cx="3586843" cy="1264408"/>
          </a:xfrm>
          <a:prstGeom prst="roundRect">
            <a:avLst/>
          </a:prstGeom>
          <a:solidFill>
            <a:srgbClr val="F2F2F2">
              <a:alpha val="50196"/>
            </a:srgb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8" name="Rectangle : coins arrondis 1037">
            <a:extLst>
              <a:ext uri="{FF2B5EF4-FFF2-40B4-BE49-F238E27FC236}">
                <a16:creationId xmlns:a16="http://schemas.microsoft.com/office/drawing/2014/main" id="{C9B9CE42-6FF9-4595-2437-185C87E9001A}"/>
              </a:ext>
            </a:extLst>
          </p:cNvPr>
          <p:cNvSpPr/>
          <p:nvPr/>
        </p:nvSpPr>
        <p:spPr>
          <a:xfrm>
            <a:off x="597595" y="1183406"/>
            <a:ext cx="7522615" cy="1975619"/>
          </a:xfrm>
          <a:prstGeom prst="roundRect">
            <a:avLst/>
          </a:prstGeom>
          <a:solidFill>
            <a:srgbClr val="F2F2F2">
              <a:alpha val="50196"/>
            </a:srgb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AB8B8F-678D-14D7-26F1-B68C1399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03" y="227069"/>
            <a:ext cx="3274741" cy="480963"/>
          </a:xfrm>
        </p:spPr>
        <p:txBody>
          <a:bodyPr/>
          <a:lstStyle/>
          <a:p>
            <a:pPr algn="ctr"/>
            <a:r>
              <a:rPr lang="fr-FR"/>
              <a:t>Bienvenue à nos nouveaux adhérents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56E9DA-71D4-38F4-AD0C-044B97225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8"/>
            <a:fld id="{36B95A73-A89A-4BC7-8564-4CF1D1DD2F51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/>
              <a:t>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072C27-33C4-4728-2516-AC60303BD2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914378"/>
            <a:r>
              <a:rPr lang="fr-FR" dirty="0">
                <a:solidFill>
                  <a:srgbClr val="93ACBE"/>
                </a:solidFill>
                <a:latin typeface="Calibri"/>
              </a:rPr>
              <a:t>25/03/2025</a:t>
            </a:r>
          </a:p>
          <a:p>
            <a:pPr defTabSz="914378"/>
            <a:endParaRPr lang="fr-FR" dirty="0">
              <a:solidFill>
                <a:srgbClr val="93ACBE"/>
              </a:solidFill>
              <a:latin typeface="Calibri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B94F2C16-5474-0407-BE14-2D1BFE78752A}"/>
              </a:ext>
            </a:extLst>
          </p:cNvPr>
          <p:cNvSpPr txBox="1">
            <a:spLocks/>
          </p:cNvSpPr>
          <p:nvPr/>
        </p:nvSpPr>
        <p:spPr>
          <a:xfrm>
            <a:off x="3429419" y="1329000"/>
            <a:ext cx="2226280" cy="420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2400" b="1" kern="1200" cap="none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fr-FR" sz="1600" dirty="0">
                <a:solidFill>
                  <a:srgbClr val="E8550D"/>
                </a:solidFill>
                <a:latin typeface="Calibri"/>
              </a:rPr>
              <a:t>Offreurs de solutions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BA0BAB-9E51-2E1B-A3B5-A08C2F5C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378"/>
            <a:r>
              <a:rPr lang="fr-FR" dirty="0">
                <a:solidFill>
                  <a:srgbClr val="93ACBE"/>
                </a:solidFill>
                <a:latin typeface="Calibri"/>
              </a:rPr>
              <a:t>Club PRIME – Nouveaux adhérents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7956286-A085-DD3E-CA09-6222D4FD4DD5}"/>
              </a:ext>
            </a:extLst>
          </p:cNvPr>
          <p:cNvSpPr txBox="1">
            <a:spLocks/>
          </p:cNvSpPr>
          <p:nvPr/>
        </p:nvSpPr>
        <p:spPr>
          <a:xfrm>
            <a:off x="2407093" y="3366197"/>
            <a:ext cx="3774200" cy="420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2400" b="1" kern="1200" cap="none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fr-FR" sz="1600" dirty="0">
                <a:solidFill>
                  <a:srgbClr val="E8550D"/>
                </a:solidFill>
                <a:latin typeface="Calibri"/>
              </a:rPr>
              <a:t>Exploitants industriels</a:t>
            </a:r>
          </a:p>
        </p:txBody>
      </p:sp>
      <p:pic>
        <p:nvPicPr>
          <p:cNvPr id="7" name="Image 6" descr="Une image contenant logo, Police, symbole, blanc&#10;&#10;Le contenu généré par l’IA peut être incorrect.">
            <a:extLst>
              <a:ext uri="{FF2B5EF4-FFF2-40B4-BE49-F238E27FC236}">
                <a16:creationId xmlns:a16="http://schemas.microsoft.com/office/drawing/2014/main" id="{9C647999-0872-2C27-2B88-4748A5241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61" y="2363285"/>
            <a:ext cx="737150" cy="736759"/>
          </a:xfrm>
          <a:prstGeom prst="rect">
            <a:avLst/>
          </a:prstGeom>
        </p:spPr>
      </p:pic>
      <p:pic>
        <p:nvPicPr>
          <p:cNvPr id="12" name="Image 1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F4855BFE-BB1C-DC63-3357-4A1AE1AD6F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03" y="1602393"/>
            <a:ext cx="1225492" cy="679591"/>
          </a:xfrm>
          <a:prstGeom prst="rect">
            <a:avLst/>
          </a:prstGeom>
        </p:spPr>
      </p:pic>
      <p:pic>
        <p:nvPicPr>
          <p:cNvPr id="23" name="Image 22" descr="Une image contenant Graphique, Polic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E097607-E4C0-9E71-063A-DF103776A1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78" y="1795616"/>
            <a:ext cx="1102875" cy="355656"/>
          </a:xfrm>
          <a:prstGeom prst="rect">
            <a:avLst/>
          </a:prstGeom>
        </p:spPr>
      </p:pic>
      <p:pic>
        <p:nvPicPr>
          <p:cNvPr id="29" name="Image 28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FCE9BE14-ECFA-3DB8-E6B5-0BBB8E095F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19" y="3809320"/>
            <a:ext cx="1805882" cy="546170"/>
          </a:xfrm>
          <a:prstGeom prst="rect">
            <a:avLst/>
          </a:prstGeom>
        </p:spPr>
      </p:pic>
      <p:pic>
        <p:nvPicPr>
          <p:cNvPr id="32" name="Image 31" descr="Une image contenant Police, Graphique, logo, rouge&#10;&#10;Le contenu généré par l’IA peut être incorrect.">
            <a:extLst>
              <a:ext uri="{FF2B5EF4-FFF2-40B4-BE49-F238E27FC236}">
                <a16:creationId xmlns:a16="http://schemas.microsoft.com/office/drawing/2014/main" id="{8A6043E3-81CF-B0CA-CFD5-9C48B4B91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-5160" r="20718" b="5160"/>
          <a:stretch/>
        </p:blipFill>
        <p:spPr>
          <a:xfrm>
            <a:off x="3974778" y="2459787"/>
            <a:ext cx="1062990" cy="57142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E7E2976-E065-379B-8C97-0DA07D8EB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734" y="2434106"/>
            <a:ext cx="982933" cy="6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6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Actualités ALLICE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Du nouveau sur le site extranet ! </a:t>
            </a:r>
          </a:p>
        </p:txBody>
      </p:sp>
    </p:spTree>
    <p:extLst>
      <p:ext uri="{BB962C8B-B14F-4D97-AF65-F5344CB8AC3E}">
        <p14:creationId xmlns:p14="http://schemas.microsoft.com/office/powerpoint/2010/main" val="107433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0E2E2-CB15-835E-404E-1BE763C37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6DEA3-A6D5-869B-C2A1-A5AFDB24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7965"/>
          </a:xfrm>
        </p:spPr>
        <p:txBody>
          <a:bodyPr/>
          <a:lstStyle/>
          <a:p>
            <a:r>
              <a:rPr lang="fr-FR" dirty="0"/>
              <a:t>Site extranet ALLICE : du nouveau sur les travaux collectifs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5F724E-7ABA-2F85-22D4-54F233582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3744416"/>
          </a:xfrm>
        </p:spPr>
        <p:txBody>
          <a:bodyPr/>
          <a:lstStyle/>
          <a:p>
            <a:r>
              <a:rPr lang="fr-FR" sz="1600" dirty="0">
                <a:hlinkClick r:id="rId2"/>
              </a:rPr>
              <a:t>Retrouvez la page sur notre site extranet </a:t>
            </a: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58E3F3-216E-D330-9145-83343D174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087B1C-442D-D4B1-7FF4-2FB42917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40" y="1108364"/>
            <a:ext cx="5040538" cy="403513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CC7B6C-6896-C06B-21F6-388BC636A0F2}"/>
              </a:ext>
            </a:extLst>
          </p:cNvPr>
          <p:cNvSpPr/>
          <p:nvPr/>
        </p:nvSpPr>
        <p:spPr>
          <a:xfrm>
            <a:off x="4190999" y="2874818"/>
            <a:ext cx="1440874" cy="1484822"/>
          </a:xfrm>
          <a:prstGeom prst="roundRect">
            <a:avLst>
              <a:gd name="adj" fmla="val 2667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9C8491-A0DC-C1A9-88D9-E1650B7D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7965"/>
          </a:xfrm>
        </p:spPr>
        <p:txBody>
          <a:bodyPr/>
          <a:lstStyle/>
          <a:p>
            <a:r>
              <a:rPr lang="fr-FR" dirty="0"/>
              <a:t>Etudes ALLICE : un classement dynamique sur notre site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D8B31-32DA-15C6-B553-2B4AD0624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3744416"/>
          </a:xfrm>
        </p:spPr>
        <p:txBody>
          <a:bodyPr/>
          <a:lstStyle/>
          <a:p>
            <a:r>
              <a:rPr lang="fr-FR" sz="1600" dirty="0">
                <a:hlinkClick r:id="rId2"/>
              </a:rPr>
              <a:t>Retrouvez la page sur notre site extranet </a:t>
            </a: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44D5F5-4080-3DD4-1C0D-5B26DF1DF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2DB764-6CEF-AA5F-013D-9642C05A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33" y="1083669"/>
            <a:ext cx="5897073" cy="39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6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19E3C-2323-3D85-F247-CF7A3E70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36DFC-5FC4-AFC2-74D9-9266DB3D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7965"/>
          </a:xfrm>
        </p:spPr>
        <p:txBody>
          <a:bodyPr/>
          <a:lstStyle/>
          <a:p>
            <a:r>
              <a:rPr lang="fr-FR" dirty="0"/>
              <a:t>Etude Benchmark des aides européennes : interface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60E8FF-BFDF-C227-3BDE-B9766CFEA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8690"/>
            <a:ext cx="8229600" cy="3744416"/>
          </a:xfrm>
        </p:spPr>
        <p:txBody>
          <a:bodyPr/>
          <a:lstStyle/>
          <a:p>
            <a:r>
              <a:rPr lang="fr-FR" sz="1600" dirty="0">
                <a:hlinkClick r:id="rId2"/>
              </a:rPr>
              <a:t>Retrouvez la page sur notre site extranet </a:t>
            </a: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190E4C-AA91-6F8B-7ADF-1E82357C2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95A73-A89A-4BC7-8564-4CF1D1DD2F51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DE909B-60F7-0883-5ADF-4376FBC1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804" y="1192500"/>
            <a:ext cx="5044937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3294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+ End Slides">
  <a:themeElements>
    <a:clrScheme name="Armstrong Color Palette">
      <a:dk1>
        <a:srgbClr val="222222"/>
      </a:dk1>
      <a:lt1>
        <a:srgbClr val="FFFFFF"/>
      </a:lt1>
      <a:dk2>
        <a:srgbClr val="2C384C"/>
      </a:dk2>
      <a:lt2>
        <a:srgbClr val="EAEAEB"/>
      </a:lt2>
      <a:accent1>
        <a:srgbClr val="F9C532"/>
      </a:accent1>
      <a:accent2>
        <a:srgbClr val="2C384C"/>
      </a:accent2>
      <a:accent3>
        <a:srgbClr val="62B96B"/>
      </a:accent3>
      <a:accent4>
        <a:srgbClr val="4F4F4F"/>
      </a:accent4>
      <a:accent5>
        <a:srgbClr val="919291"/>
      </a:accent5>
      <a:accent6>
        <a:srgbClr val="D3D3D3"/>
      </a:accent6>
      <a:hlink>
        <a:srgbClr val="F9C532"/>
      </a:hlink>
      <a:folHlink>
        <a:srgbClr val="CCA73D"/>
      </a:folHlink>
    </a:clrScheme>
    <a:fontScheme name="Armstrong Fonts">
      <a:majorFont>
        <a:latin typeface="Roc Grotesk Wide Medium"/>
        <a:ea typeface=""/>
        <a:cs typeface=""/>
      </a:majorFont>
      <a:minorFont>
        <a:latin typeface="Roc Grotesk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5EF94B7-5903-D34C-97D7-687FE3509CB6}" vid="{D53B6B7A-2E03-B446-B383-1C9107B905CF}"/>
    </a:ext>
  </a:extLst>
</a:theme>
</file>

<file path=ppt/theme/theme2.xml><?xml version="1.0" encoding="utf-8"?>
<a:theme xmlns:a="http://schemas.openxmlformats.org/drawingml/2006/main" name="White Background - Double Hex">
  <a:themeElements>
    <a:clrScheme name="Armstrong Color Palette">
      <a:dk1>
        <a:srgbClr val="222222"/>
      </a:dk1>
      <a:lt1>
        <a:srgbClr val="FFFFFF"/>
      </a:lt1>
      <a:dk2>
        <a:srgbClr val="2C384C"/>
      </a:dk2>
      <a:lt2>
        <a:srgbClr val="EAEAEB"/>
      </a:lt2>
      <a:accent1>
        <a:srgbClr val="F9C532"/>
      </a:accent1>
      <a:accent2>
        <a:srgbClr val="2C384C"/>
      </a:accent2>
      <a:accent3>
        <a:srgbClr val="62B96B"/>
      </a:accent3>
      <a:accent4>
        <a:srgbClr val="4F4F4F"/>
      </a:accent4>
      <a:accent5>
        <a:srgbClr val="919291"/>
      </a:accent5>
      <a:accent6>
        <a:srgbClr val="D3D3D3"/>
      </a:accent6>
      <a:hlink>
        <a:srgbClr val="F9C532"/>
      </a:hlink>
      <a:folHlink>
        <a:srgbClr val="CCA73D"/>
      </a:folHlink>
    </a:clrScheme>
    <a:fontScheme name="Armstrong Fonts">
      <a:majorFont>
        <a:latin typeface="Roc Grotesk Wide Medium"/>
        <a:ea typeface=""/>
        <a:cs typeface=""/>
      </a:majorFont>
      <a:minorFont>
        <a:latin typeface="Roc Grotesk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5EF94B7-5903-D34C-97D7-687FE3509CB6}" vid="{259AAC17-F971-E248-B1BE-095AC045EBA3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ème ALLICE">
  <a:themeElements>
    <a:clrScheme name="ALLICE">
      <a:dk1>
        <a:sysClr val="windowText" lastClr="000000"/>
      </a:dk1>
      <a:lt1>
        <a:sysClr val="window" lastClr="FFFFFF"/>
      </a:lt1>
      <a:dk2>
        <a:srgbClr val="183540"/>
      </a:dk2>
      <a:lt2>
        <a:srgbClr val="E7E6E6"/>
      </a:lt2>
      <a:accent1>
        <a:srgbClr val="183540"/>
      </a:accent1>
      <a:accent2>
        <a:srgbClr val="93ACBE"/>
      </a:accent2>
      <a:accent3>
        <a:srgbClr val="E8550D"/>
      </a:accent3>
      <a:accent4>
        <a:srgbClr val="7B7B7B"/>
      </a:accent4>
      <a:accent5>
        <a:srgbClr val="FFC000"/>
      </a:accent5>
      <a:accent6>
        <a:srgbClr val="F79E71"/>
      </a:accent6>
      <a:hlink>
        <a:srgbClr val="0563C1"/>
      </a:hlink>
      <a:folHlink>
        <a:srgbClr val="954F72"/>
      </a:folHlink>
    </a:clrScheme>
    <a:fontScheme name="ALLICE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5875af-4b03-43ab-a22b-629ffd0ee992">
      <Terms xmlns="http://schemas.microsoft.com/office/infopath/2007/PartnerControls"/>
    </lcf76f155ced4ddcb4097134ff3c332f>
    <TaxCatchAll xmlns="95e2a0ef-1311-4eeb-8453-3b6830a910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189166C7F584EBB841CFC0922C08F" ma:contentTypeVersion="15" ma:contentTypeDescription="Crée un document." ma:contentTypeScope="" ma:versionID="1e8bae2407625b0cece2794d9d363f93">
  <xsd:schema xmlns:xsd="http://www.w3.org/2001/XMLSchema" xmlns:xs="http://www.w3.org/2001/XMLSchema" xmlns:p="http://schemas.microsoft.com/office/2006/metadata/properties" xmlns:ns2="7b5875af-4b03-43ab-a22b-629ffd0ee992" xmlns:ns3="95e2a0ef-1311-4eeb-8453-3b6830a9103b" targetNamespace="http://schemas.microsoft.com/office/2006/metadata/properties" ma:root="true" ma:fieldsID="af71292947f462f021b5a154c8652fa6" ns2:_="" ns3:_="">
    <xsd:import namespace="7b5875af-4b03-43ab-a22b-629ffd0ee992"/>
    <xsd:import namespace="95e2a0ef-1311-4eeb-8453-3b6830a91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875af-4b03-43ab-a22b-629ffd0ee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94522595-83b0-4caa-8a9c-2246853fa9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2a0ef-1311-4eeb-8453-3b6830a91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7d5139b-9dc4-40dd-a859-ab16441f277e}" ma:internalName="TaxCatchAll" ma:showField="CatchAllData" ma:web="95e2a0ef-1311-4eeb-8453-3b6830a91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3E9C07-CA14-4862-A075-5A4A9405B5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4AD0EE-3525-4B82-845A-D1C0DF8673F0}">
  <ds:schemaRefs>
    <ds:schemaRef ds:uri="7b5875af-4b03-43ab-a22b-629ffd0ee992"/>
    <ds:schemaRef ds:uri="95e2a0ef-1311-4eeb-8453-3b6830a9103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B8255E1-565F-4D34-B1E7-64B559F3CA9B}">
  <ds:schemaRefs>
    <ds:schemaRef ds:uri="7b5875af-4b03-43ab-a22b-629ffd0ee992"/>
    <ds:schemaRef ds:uri="95e2a0ef-1311-4eeb-8453-3b6830a910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ALLICE</Template>
  <TotalTime>925</TotalTime>
  <Words>514</Words>
  <Application>Microsoft Office PowerPoint</Application>
  <PresentationFormat>Affichage à l'écran (16:9)</PresentationFormat>
  <Paragraphs>116</Paragraphs>
  <Slides>18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18</vt:i4>
      </vt:variant>
    </vt:vector>
  </HeadingPairs>
  <TitlesOfParts>
    <vt:vector size="34" baseType="lpstr">
      <vt:lpstr>Aptos</vt:lpstr>
      <vt:lpstr>Arial</vt:lpstr>
      <vt:lpstr>Avenir Black</vt:lpstr>
      <vt:lpstr>Avenir Medium</vt:lpstr>
      <vt:lpstr>Calibri</vt:lpstr>
      <vt:lpstr>Courier New</vt:lpstr>
      <vt:lpstr>Open Sans</vt:lpstr>
      <vt:lpstr>Roc Grotesk</vt:lpstr>
      <vt:lpstr>Roc Grotesk ExtraWide</vt:lpstr>
      <vt:lpstr>Roc Grotesk Light</vt:lpstr>
      <vt:lpstr>Roc Grotesk Wide Medium</vt:lpstr>
      <vt:lpstr>Wingdings</vt:lpstr>
      <vt:lpstr>Title + End Slides</vt:lpstr>
      <vt:lpstr>White Background - Double Hex</vt:lpstr>
      <vt:lpstr>1_Custom Design</vt:lpstr>
      <vt:lpstr>2_Thème ALLICE</vt:lpstr>
      <vt:lpstr>Club prime allice mars 2025</vt:lpstr>
      <vt:lpstr>INTRODUCTION &amp; PROGRAMME</vt:lpstr>
      <vt:lpstr>Programme de la journée</vt:lpstr>
      <vt:lpstr>Introduction</vt:lpstr>
      <vt:lpstr>Bienvenue à nos nouveaux adhérents !</vt:lpstr>
      <vt:lpstr>Actualités ALLICE </vt:lpstr>
      <vt:lpstr>Site extranet ALLICE : du nouveau sur les travaux collectifs </vt:lpstr>
      <vt:lpstr>Etudes ALLICE : un classement dynamique sur notre site</vt:lpstr>
      <vt:lpstr>Etude Benchmark des aides européennes : interface web</vt:lpstr>
      <vt:lpstr>Etude PAC volet 3 : un outil Excel disponible </vt:lpstr>
      <vt:lpstr>Site extranet ALLICE : du nouveau sur les travaux collectifs </vt:lpstr>
      <vt:lpstr>Suivez l’avancement des études en cours  et inscrivez-vous aux COPIL </vt:lpstr>
      <vt:lpstr>Congres ALLICE </vt:lpstr>
      <vt:lpstr>Trois temps forts pour notre CONGRES 2025</vt:lpstr>
      <vt:lpstr>E-cafés Allice Europe</vt:lpstr>
      <vt:lpstr>Présentation PowerPoint</vt:lpstr>
      <vt:lpstr>Animation de la communauté et valorisation de la filière Calendrier 2025</vt:lpstr>
      <vt:lpstr>Présentation PowerPoint</vt:lpstr>
    </vt:vector>
  </TitlesOfParts>
  <Company>CETIAT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BOURGINE Joseph</dc:creator>
  <cp:lastModifiedBy>Florence ROULENQ</cp:lastModifiedBy>
  <cp:revision>143</cp:revision>
  <dcterms:created xsi:type="dcterms:W3CDTF">2021-12-10T17:14:05Z</dcterms:created>
  <dcterms:modified xsi:type="dcterms:W3CDTF">2025-03-24T16:06:54Z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0x010100A40189166C7F584EBB841CFC0922C08F</vt:lpwstr>
  </property>
  <property fmtid="{D5CDD505-2E9C-101B-9397-08002B2CF9AE}" pid="3" name="Order">
    <vt:r8>3046400</vt:r8>
  </property>
  <property fmtid="{D5CDD505-2E9C-101B-9397-08002B2CF9AE}" pid="4" name="MediaServiceImageTags">
    <vt:lpwstr/>
  </property>
</Properties>
</file>